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3"/>
    <p:restoredTop sz="94719"/>
  </p:normalViewPr>
  <p:slideViewPr>
    <p:cSldViewPr snapToGrid="0" snapToObjects="1">
      <p:cViewPr varScale="1">
        <p:scale>
          <a:sx n="148" d="100"/>
          <a:sy n="148" d="100"/>
        </p:scale>
        <p:origin x="1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250612" y="4209117"/>
            <a:ext cx="6200985" cy="1316001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ts val="41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250612" y="1098802"/>
            <a:ext cx="6200985" cy="131600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4100"/>
              </a:lnSpc>
              <a:defRPr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2472265" y="4209117"/>
            <a:ext cx="6200985" cy="131600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4100"/>
              </a:lnSpc>
              <a:defRPr>
                <a:solidFill>
                  <a:srgbClr val="243B8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Afbeelding 12" descr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609600" y="1322580"/>
            <a:ext cx="10972800" cy="73038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2422699"/>
            <a:ext cx="5384800" cy="36901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3B8B"/>
                </a:solidFill>
              </a:defRPr>
            </a:lvl1pPr>
            <a:lvl2pPr>
              <a:defRPr>
                <a:solidFill>
                  <a:srgbClr val="243B8B"/>
                </a:solidFill>
              </a:defRPr>
            </a:lvl2pPr>
            <a:lvl3pPr>
              <a:defRPr>
                <a:solidFill>
                  <a:srgbClr val="243B8B"/>
                </a:solidFill>
              </a:defRPr>
            </a:lvl3pPr>
            <a:lvl4pPr>
              <a:defRPr>
                <a:solidFill>
                  <a:srgbClr val="243B8B"/>
                </a:solidFill>
              </a:defRPr>
            </a:lvl4pPr>
            <a:lvl5pPr>
              <a:defRPr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2"/>
            <a:ext cx="167184" cy="15686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Afbeelding 12" descr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66733" y="1463709"/>
            <a:ext cx="6815667" cy="458103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49FDB"/>
                </a:solidFill>
              </a:defRPr>
            </a:lvl1pPr>
            <a:lvl2pPr marL="718457" indent="-261257">
              <a:defRPr sz="3200">
                <a:solidFill>
                  <a:srgbClr val="149FDB"/>
                </a:solidFill>
              </a:defRPr>
            </a:lvl2pPr>
            <a:lvl3pPr marL="1219200" indent="-304800">
              <a:defRPr sz="3200">
                <a:solidFill>
                  <a:srgbClr val="149FDB"/>
                </a:solidFill>
              </a:defRPr>
            </a:lvl3pPr>
            <a:lvl4pPr marL="1737360" indent="-365760">
              <a:defRPr sz="3200">
                <a:solidFill>
                  <a:srgbClr val="149FDB"/>
                </a:solidFill>
              </a:defRPr>
            </a:lvl4pPr>
            <a:lvl5pPr marL="2194560" indent="-365760">
              <a:defRPr sz="3200">
                <a:solidFill>
                  <a:srgbClr val="149FD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09599" y="2030445"/>
            <a:ext cx="4063121" cy="40143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2"/>
            <a:ext cx="167184" cy="15686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Afbeelding 7" descr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876800" y="1463709"/>
            <a:ext cx="6705600" cy="46593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030446"/>
            <a:ext cx="4063120" cy="40926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1pPr>
            <a:lvl2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2pPr>
            <a:lvl3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3pPr>
            <a:lvl4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4pPr>
            <a:lvl5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2"/>
            <a:ext cx="167184" cy="15686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icture Placeholder 2"/>
          <p:cNvSpPr>
            <a:spLocks noGrp="1"/>
          </p:cNvSpPr>
          <p:nvPr>
            <p:ph type="pic" idx="21"/>
          </p:nvPr>
        </p:nvSpPr>
        <p:spPr>
          <a:xfrm>
            <a:off x="0" y="1517225"/>
            <a:ext cx="12192000" cy="53407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51" name="Afbeelding 7" descr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2"/>
            <a:ext cx="167184" cy="15686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76800" y="1463709"/>
            <a:ext cx="6457537" cy="25681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030446"/>
            <a:ext cx="4063120" cy="200138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1pPr>
            <a:lvl2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2pPr>
            <a:lvl3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3pPr>
            <a:lvl4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4pPr>
            <a:lvl5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876801" y="4171562"/>
            <a:ext cx="3134717" cy="2130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99621" y="4171562"/>
            <a:ext cx="3134717" cy="2130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09599" y="4171562"/>
            <a:ext cx="4063121" cy="200138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2"/>
            <a:ext cx="167184" cy="15686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Bedankt voor uw aandacht"/>
          <p:cNvSpPr txBox="1">
            <a:spLocks noGrp="1"/>
          </p:cNvSpPr>
          <p:nvPr>
            <p:ph type="title" hasCustomPrompt="1"/>
          </p:nvPr>
        </p:nvSpPr>
        <p:spPr>
          <a:xfrm>
            <a:off x="-548641" y="4158317"/>
            <a:ext cx="6200984" cy="1316001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ts val="41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Bedankt voor uw aandacht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ouwspraak-pres-vb-02.png" descr="Bouwspraak-pres-vb-02.png">
            <a:extLst>
              <a:ext uri="{FF2B5EF4-FFF2-40B4-BE49-F238E27FC236}">
                <a16:creationId xmlns:a16="http://schemas.microsoft.com/office/drawing/2014/main" id="{93701F71-1B8B-3543-B57F-96213C91F2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8" y="-1011"/>
            <a:ext cx="12186584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ouwspraak.n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ouwspraak.n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uwspraak-pres-vb-02.png">
            <a:extLst>
              <a:ext uri="{FF2B5EF4-FFF2-40B4-BE49-F238E27FC236}">
                <a16:creationId xmlns:a16="http://schemas.microsoft.com/office/drawing/2014/main" id="{C4C196B0-E30F-6D4F-811E-C936A7A46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7" y="513"/>
            <a:ext cx="12191088" cy="6857487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ctangle"/>
          <p:cNvSpPr/>
          <p:nvPr/>
        </p:nvSpPr>
        <p:spPr>
          <a:xfrm>
            <a:off x="3182649" y="2239335"/>
            <a:ext cx="3965574" cy="703439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/>
            <a:endParaRPr/>
          </a:p>
        </p:txBody>
      </p:sp>
      <p:sp>
        <p:nvSpPr>
          <p:cNvPr id="207" name="Rectangle"/>
          <p:cNvSpPr/>
          <p:nvPr/>
        </p:nvSpPr>
        <p:spPr>
          <a:xfrm>
            <a:off x="3182649" y="3039921"/>
            <a:ext cx="6539420" cy="703440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/>
            <a:endParaRPr/>
          </a:p>
        </p:txBody>
      </p:sp>
      <p:sp>
        <p:nvSpPr>
          <p:cNvPr id="208" name="Bouwspraak:…"/>
          <p:cNvSpPr txBox="1"/>
          <p:nvPr/>
        </p:nvSpPr>
        <p:spPr>
          <a:xfrm>
            <a:off x="3195005" y="2151839"/>
            <a:ext cx="6539420" cy="1591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>
              <a:lnSpc>
                <a:spcPct val="120000"/>
              </a:lnSpc>
              <a:defRPr sz="4200">
                <a:solidFill>
                  <a:srgbClr val="FFFFFF"/>
                </a:solidFill>
                <a:latin typeface="Hero New ExtraBold"/>
                <a:ea typeface="Hero New ExtraBold"/>
                <a:cs typeface="Hero New ExtraBold"/>
                <a:sym typeface="Hero New ExtraBold"/>
              </a:defRPr>
            </a:pPr>
            <a:r>
              <a:rPr b="1" dirty="0" err="1">
                <a:latin typeface="New Hero Super" panose="02000500000000000000" pitchFamily="2" charset="0"/>
                <a:cs typeface="Arial Black" panose="020B0604020202020204" pitchFamily="34" charset="0"/>
              </a:rPr>
              <a:t>Bouwspraak</a:t>
            </a:r>
            <a:r>
              <a:rPr b="1" dirty="0">
                <a:latin typeface="New Hero Super" panose="02000500000000000000" pitchFamily="2" charset="0"/>
                <a:cs typeface="Arial Black" panose="020B0604020202020204" pitchFamily="34" charset="0"/>
              </a:rPr>
              <a:t>: </a:t>
            </a:r>
          </a:p>
          <a:p>
            <a:pPr algn="l">
              <a:lnSpc>
                <a:spcPct val="120000"/>
              </a:lnSpc>
              <a:defRPr sz="4200">
                <a:solidFill>
                  <a:srgbClr val="FFFFFF"/>
                </a:solidFill>
                <a:latin typeface="Hero New ExtraBold"/>
                <a:ea typeface="Hero New ExtraBold"/>
                <a:cs typeface="Hero New ExtraBold"/>
                <a:sym typeface="Hero New ExtraBold"/>
              </a:defRPr>
            </a:pPr>
            <a:r>
              <a:rPr b="1" dirty="0" err="1">
                <a:latin typeface="New Hero Super" panose="02000500000000000000" pitchFamily="2" charset="0"/>
                <a:cs typeface="Arial Black" panose="020B0604020202020204" pitchFamily="34" charset="0"/>
              </a:rPr>
              <a:t>borden</a:t>
            </a:r>
            <a:r>
              <a:rPr b="1" dirty="0">
                <a:latin typeface="New Hero Super" panose="02000500000000000000" pitchFamily="2" charset="0"/>
                <a:cs typeface="Arial Black" panose="020B0604020202020204" pitchFamily="34" charset="0"/>
              </a:rPr>
              <a:t> of </a:t>
            </a:r>
            <a:r>
              <a:rPr b="1" dirty="0" err="1">
                <a:latin typeface="New Hero Super" panose="02000500000000000000" pitchFamily="2" charset="0"/>
                <a:cs typeface="Arial Black" panose="020B0604020202020204" pitchFamily="34" charset="0"/>
              </a:rPr>
              <a:t>etikettering</a:t>
            </a:r>
            <a:endParaRPr b="1" dirty="0">
              <a:latin typeface="New Hero Super" panose="02000500000000000000" pitchFamily="2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ndertitel 2"/>
          <p:cNvSpPr txBox="1"/>
          <p:nvPr/>
        </p:nvSpPr>
        <p:spPr>
          <a:xfrm>
            <a:off x="995832" y="1280110"/>
            <a:ext cx="8402151" cy="2071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50391">
              <a:lnSpc>
                <a:spcPct val="90000"/>
              </a:lnSpc>
              <a:spcBef>
                <a:spcPts val="900"/>
              </a:spcBef>
              <a:defRPr sz="27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Benoem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omstandigheden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op de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bouwlocatie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waarbij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een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werknemer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op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langere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duur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gezondheidsschade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oploopt</a:t>
            </a:r>
            <a:endParaRPr dirty="0">
              <a:latin typeface="New Hero Super" panose="02000500000000000000" pitchFamily="2" charset="0"/>
              <a:cs typeface="Arial Black" panose="020B0604020202020204" pitchFamily="34" charset="0"/>
            </a:endParaRPr>
          </a:p>
        </p:txBody>
      </p:sp>
      <p:pic>
        <p:nvPicPr>
          <p:cNvPr id="21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89" cy="425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Afbeelding 18" descr="Afbeelding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051" y="3535307"/>
            <a:ext cx="2669567" cy="1600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Afbeelding 6" descr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084" y="3529477"/>
            <a:ext cx="2144131" cy="1606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Afbeelding 12" descr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695" y="2992382"/>
            <a:ext cx="2143126" cy="2143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Afbeelding 16" descr="Afbeelding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689" y="4079819"/>
            <a:ext cx="2456092" cy="10556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1" build="p" bldLvl="5" animBg="1" advAuto="0"/>
      <p:bldP spid="213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Ondertitel 2"/>
          <p:cNvSpPr txBox="1"/>
          <p:nvPr/>
        </p:nvSpPr>
        <p:spPr>
          <a:xfrm>
            <a:off x="995833" y="2247728"/>
            <a:ext cx="10200334" cy="3270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/>
          <a:p>
            <a:pPr algn="l" defTabSz="429768">
              <a:lnSpc>
                <a:spcPct val="150000"/>
              </a:lnSpc>
              <a:spcBef>
                <a:spcPts val="400"/>
              </a:spcBef>
              <a:defRPr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sz="1600" b="1" dirty="0">
                <a:latin typeface="New Hero Bold" panose="02000500000000000000" pitchFamily="2" charset="0"/>
                <a:cs typeface="Arial" panose="020B0604020202020204" pitchFamily="34" charset="0"/>
              </a:rPr>
              <a:t>Hoe </a:t>
            </a:r>
            <a:r>
              <a:rPr sz="1600" b="1" dirty="0" err="1">
                <a:latin typeface="New Hero Bold" panose="02000500000000000000" pitchFamily="2" charset="0"/>
                <a:cs typeface="Arial" panose="020B0604020202020204" pitchFamily="34" charset="0"/>
              </a:rPr>
              <a:t>komen</a:t>
            </a:r>
            <a:r>
              <a:rPr sz="1600" b="1" dirty="0">
                <a:latin typeface="New Hero Bold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b="1" dirty="0" err="1">
                <a:latin typeface="New Hero Bold" panose="02000500000000000000" pitchFamily="2" charset="0"/>
                <a:cs typeface="Arial" panose="020B0604020202020204" pitchFamily="34" charset="0"/>
              </a:rPr>
              <a:t>schadelijke</a:t>
            </a:r>
            <a:r>
              <a:rPr sz="1600" b="1" dirty="0">
                <a:latin typeface="New Hero Bold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b="1" dirty="0" err="1">
                <a:latin typeface="New Hero Bold" panose="02000500000000000000" pitchFamily="2" charset="0"/>
                <a:cs typeface="Arial" panose="020B0604020202020204" pitchFamily="34" charset="0"/>
              </a:rPr>
              <a:t>stoffen</a:t>
            </a:r>
            <a:r>
              <a:rPr sz="1600" b="1" dirty="0">
                <a:latin typeface="New Hero Bold" panose="02000500000000000000" pitchFamily="2" charset="0"/>
                <a:cs typeface="Arial" panose="020B0604020202020204" pitchFamily="34" charset="0"/>
              </a:rPr>
              <a:t> het </a:t>
            </a:r>
            <a:r>
              <a:rPr sz="1600" b="1" dirty="0" err="1">
                <a:latin typeface="New Hero Bold" panose="02000500000000000000" pitchFamily="2" charset="0"/>
                <a:cs typeface="Arial" panose="020B0604020202020204" pitchFamily="34" charset="0"/>
              </a:rPr>
              <a:t>lichaam</a:t>
            </a:r>
            <a:r>
              <a:rPr sz="1600" b="1" dirty="0">
                <a:latin typeface="New Hero Bold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b="1" dirty="0" err="1">
                <a:latin typeface="New Hero Bold" panose="02000500000000000000" pitchFamily="2" charset="0"/>
                <a:cs typeface="Arial" panose="020B0604020202020204" pitchFamily="34" charset="0"/>
              </a:rPr>
              <a:t>binnen</a:t>
            </a:r>
            <a:r>
              <a:rPr sz="1600" b="1" dirty="0">
                <a:latin typeface="New Hero Bold" panose="02000500000000000000" pitchFamily="2" charset="0"/>
                <a:cs typeface="Arial" panose="020B0604020202020204" pitchFamily="34" charset="0"/>
              </a:rPr>
              <a:t>:</a:t>
            </a:r>
          </a:p>
          <a:p>
            <a:pPr marL="285750" indent="-285750" algn="l" defTabSz="42976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Via 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luchtwegen</a:t>
            </a:r>
            <a:endParaRPr sz="1600"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 algn="l" defTabSz="42976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Via 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mond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(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denk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aan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vuile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handen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eten/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drinken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)</a:t>
            </a:r>
          </a:p>
          <a:p>
            <a:pPr marL="285750" indent="-285750" algn="l" defTabSz="42976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Via 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huid</a:t>
            </a:r>
            <a:endParaRPr sz="1600"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 algn="l" defTabSz="42976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Via open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wonden</a:t>
            </a:r>
            <a:endParaRPr sz="1600" dirty="0">
              <a:latin typeface="New Hero" panose="02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2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89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Rectangle"/>
          <p:cNvSpPr/>
          <p:nvPr/>
        </p:nvSpPr>
        <p:spPr>
          <a:xfrm>
            <a:off x="982588" y="1340018"/>
            <a:ext cx="2826741" cy="508847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/>
            <a:endParaRPr dirty="0"/>
          </a:p>
        </p:txBody>
      </p:sp>
      <p:sp>
        <p:nvSpPr>
          <p:cNvPr id="222" name="Ondertitel 2"/>
          <p:cNvSpPr txBox="1"/>
          <p:nvPr/>
        </p:nvSpPr>
        <p:spPr>
          <a:xfrm>
            <a:off x="995832" y="1353679"/>
            <a:ext cx="8402151" cy="628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Bouwspraak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2" build="p" bldLvl="5" animBg="1" advAuto="0"/>
      <p:bldP spid="222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Ondertitel 2"/>
          <p:cNvSpPr txBox="1"/>
          <p:nvPr/>
        </p:nvSpPr>
        <p:spPr>
          <a:xfrm>
            <a:off x="995833" y="2247728"/>
            <a:ext cx="10376360" cy="3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576072">
              <a:lnSpc>
                <a:spcPct val="150000"/>
              </a:lnSpc>
              <a:spcBef>
                <a:spcPts val="600"/>
              </a:spcBef>
              <a:defRPr sz="15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i="1" dirty="0" err="1">
                <a:latin typeface="New Hero" panose="02000500000000000000" pitchFamily="2" charset="0"/>
                <a:cs typeface="Arial" panose="020B0604020202020204" pitchFamily="34" charset="0"/>
              </a:rPr>
              <a:t>Welke</a:t>
            </a: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i="1" dirty="0" err="1">
                <a:latin typeface="New Hero" panose="02000500000000000000" pitchFamily="2" charset="0"/>
                <a:cs typeface="Arial" panose="020B0604020202020204" pitchFamily="34" charset="0"/>
              </a:rPr>
              <a:t>technische</a:t>
            </a: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i="1" dirty="0" err="1">
                <a:latin typeface="New Hero" panose="02000500000000000000" pitchFamily="2" charset="0"/>
                <a:cs typeface="Arial" panose="020B0604020202020204" pitchFamily="34" charset="0"/>
              </a:rPr>
              <a:t>maatregelen</a:t>
            </a: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i="1" dirty="0" err="1">
                <a:latin typeface="New Hero" panose="02000500000000000000" pitchFamily="2" charset="0"/>
                <a:cs typeface="Arial" panose="020B0604020202020204" pitchFamily="34" charset="0"/>
              </a:rPr>
              <a:t>gebruiken</a:t>
            </a: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i="1" dirty="0" err="1">
                <a:latin typeface="New Hero" panose="02000500000000000000" pitchFamily="2" charset="0"/>
                <a:cs typeface="Arial" panose="020B0604020202020204" pitchFamily="34" charset="0"/>
              </a:rPr>
              <a:t>bij</a:t>
            </a: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 het </a:t>
            </a:r>
            <a:r>
              <a:rPr sz="1600" i="1" dirty="0" err="1">
                <a:latin typeface="New Hero" panose="02000500000000000000" pitchFamily="2" charset="0"/>
                <a:cs typeface="Arial" panose="020B0604020202020204" pitchFamily="34" charset="0"/>
              </a:rPr>
              <a:t>werken</a:t>
            </a: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 met </a:t>
            </a:r>
            <a:r>
              <a:rPr sz="1600" i="1" dirty="0" err="1">
                <a:latin typeface="New Hero" panose="02000500000000000000" pitchFamily="2" charset="0"/>
                <a:cs typeface="Arial" panose="020B0604020202020204" pitchFamily="34" charset="0"/>
              </a:rPr>
              <a:t>gevaarlijke</a:t>
            </a: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i="1" dirty="0" err="1">
                <a:latin typeface="New Hero" panose="02000500000000000000" pitchFamily="2" charset="0"/>
                <a:cs typeface="Arial" panose="020B0604020202020204" pitchFamily="34" charset="0"/>
              </a:rPr>
              <a:t>stoffen</a:t>
            </a: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b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om </a:t>
            </a:r>
            <a:r>
              <a:rPr sz="1600" i="1" dirty="0" err="1">
                <a:latin typeface="New Hero" panose="02000500000000000000" pitchFamily="2" charset="0"/>
                <a:cs typeface="Arial" panose="020B0604020202020204" pitchFamily="34" charset="0"/>
              </a:rPr>
              <a:t>blootstelling</a:t>
            </a: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i="1" dirty="0" err="1">
                <a:latin typeface="New Hero" panose="02000500000000000000" pitchFamily="2" charset="0"/>
                <a:cs typeface="Arial" panose="020B0604020202020204" pitchFamily="34" charset="0"/>
              </a:rPr>
              <a:t>te</a:t>
            </a: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i="1" dirty="0" err="1">
                <a:latin typeface="New Hero" panose="02000500000000000000" pitchFamily="2" charset="0"/>
                <a:cs typeface="Arial" panose="020B0604020202020204" pitchFamily="34" charset="0"/>
              </a:rPr>
              <a:t>voorkomen</a:t>
            </a: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?</a:t>
            </a:r>
          </a:p>
          <a:p>
            <a:pPr algn="l" defTabSz="576072">
              <a:lnSpc>
                <a:spcPct val="150000"/>
              </a:lnSpc>
              <a:spcBef>
                <a:spcPts val="600"/>
              </a:spcBef>
              <a:defRPr sz="15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endParaRPr sz="1600" i="1"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algn="l" defTabSz="576072">
              <a:lnSpc>
                <a:spcPct val="150000"/>
              </a:lnSpc>
              <a:spcBef>
                <a:spcPts val="600"/>
              </a:spcBef>
              <a:defRPr sz="15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i="1" dirty="0" err="1">
                <a:latin typeface="New Hero" panose="02000500000000000000" pitchFamily="2" charset="0"/>
                <a:cs typeface="Arial" panose="020B0604020202020204" pitchFamily="34" charset="0"/>
              </a:rPr>
              <a:t>Gebruiken</a:t>
            </a: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 we op </a:t>
            </a:r>
            <a:r>
              <a:rPr sz="1600" i="1" dirty="0" err="1">
                <a:latin typeface="New Hero" panose="02000500000000000000" pitchFamily="2" charset="0"/>
                <a:cs typeface="Arial" panose="020B0604020202020204" pitchFamily="34" charset="0"/>
              </a:rPr>
              <a:t>dit</a:t>
            </a: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 moment de </a:t>
            </a:r>
            <a:r>
              <a:rPr sz="1600" i="1" dirty="0" err="1">
                <a:latin typeface="New Hero" panose="02000500000000000000" pitchFamily="2" charset="0"/>
                <a:cs typeface="Arial" panose="020B0604020202020204" pitchFamily="34" charset="0"/>
              </a:rPr>
              <a:t>juiste</a:t>
            </a: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 PBM’s </a:t>
            </a:r>
            <a:r>
              <a:rPr sz="1600" i="1" dirty="0" err="1">
                <a:latin typeface="New Hero" panose="02000500000000000000" pitchFamily="2" charset="0"/>
                <a:cs typeface="Arial" panose="020B0604020202020204" pitchFamily="34" charset="0"/>
              </a:rPr>
              <a:t>als</a:t>
            </a: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 we </a:t>
            </a:r>
            <a:r>
              <a:rPr sz="1600" i="1" dirty="0" err="1">
                <a:latin typeface="New Hero" panose="02000500000000000000" pitchFamily="2" charset="0"/>
                <a:cs typeface="Arial" panose="020B0604020202020204" pitchFamily="34" charset="0"/>
              </a:rPr>
              <a:t>hier</a:t>
            </a: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 op de </a:t>
            </a:r>
            <a:r>
              <a:rPr sz="1600" i="1" dirty="0" err="1">
                <a:latin typeface="New Hero" panose="02000500000000000000" pitchFamily="2" charset="0"/>
                <a:cs typeface="Arial" panose="020B0604020202020204" pitchFamily="34" charset="0"/>
              </a:rPr>
              <a:t>bouwplaatsen</a:t>
            </a: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b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met </a:t>
            </a:r>
            <a:r>
              <a:rPr sz="1600" i="1" dirty="0" err="1">
                <a:latin typeface="New Hero" panose="02000500000000000000" pitchFamily="2" charset="0"/>
                <a:cs typeface="Arial" panose="020B0604020202020204" pitchFamily="34" charset="0"/>
              </a:rPr>
              <a:t>gevaarlijke</a:t>
            </a: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i="1" dirty="0" err="1">
                <a:latin typeface="New Hero" panose="02000500000000000000" pitchFamily="2" charset="0"/>
                <a:cs typeface="Arial" panose="020B0604020202020204" pitchFamily="34" charset="0"/>
              </a:rPr>
              <a:t>stoffen</a:t>
            </a: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i="1" dirty="0" err="1">
                <a:latin typeface="New Hero" panose="02000500000000000000" pitchFamily="2" charset="0"/>
                <a:cs typeface="Arial" panose="020B0604020202020204" pitchFamily="34" charset="0"/>
              </a:rPr>
              <a:t>werken</a:t>
            </a:r>
            <a:r>
              <a:rPr sz="1600" i="1" dirty="0">
                <a:latin typeface="New Hero" panose="020005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89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19A2A9F1-E454-C948-871D-31392C1EDC54}"/>
              </a:ext>
            </a:extLst>
          </p:cNvPr>
          <p:cNvSpPr/>
          <p:nvPr/>
        </p:nvSpPr>
        <p:spPr>
          <a:xfrm>
            <a:off x="982588" y="1340018"/>
            <a:ext cx="2826741" cy="508847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/>
            <a:endParaRPr dirty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749807A9-E3F1-0849-A654-1FD6EF8538E8}"/>
              </a:ext>
            </a:extLst>
          </p:cNvPr>
          <p:cNvSpPr txBox="1"/>
          <p:nvPr/>
        </p:nvSpPr>
        <p:spPr>
          <a:xfrm>
            <a:off x="995832" y="1353679"/>
            <a:ext cx="8402151" cy="628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Bouwspraak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2" build="p" bldLvl="5" animBg="1" advAuto="0"/>
      <p:bldP spid="8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Ondertitel 2"/>
          <p:cNvSpPr txBox="1"/>
          <p:nvPr/>
        </p:nvSpPr>
        <p:spPr>
          <a:xfrm>
            <a:off x="995833" y="2247727"/>
            <a:ext cx="10200334" cy="4111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 algn="l" defTabSz="886967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19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Toolbox is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vrij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eenvoudig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te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geven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aan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de hand van de website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ew Hero" panose="02000500000000000000" pitchFamily="2" charset="0"/>
                <a:cs typeface="Arial" panose="020B0604020202020204" pitchFamily="34" charset="0"/>
                <a:hlinkClick r:id="rId2"/>
              </a:rPr>
              <a:t>www.bouwspraak.nl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. De website is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afgestemd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op smartphone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gebruik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,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omdat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buitenlandse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vaak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alleen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maar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smartphone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hebben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geen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computer. De website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brengt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verschillende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categorieën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duidelijk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in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beeld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.</a:t>
            </a:r>
            <a:b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</a:br>
            <a:endParaRPr sz="1600"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342900" indent="-342900" algn="l" defTabSz="886967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19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De Toolbox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vereist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meer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inspanning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zonder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gebruik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van de website. </a:t>
            </a:r>
            <a:b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Je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zult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als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uitvoerder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van de Toolbox dan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zelf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kopieën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moeten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maken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van </a:t>
            </a:r>
            <a:b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borden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of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etikettering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89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Rectangle"/>
          <p:cNvSpPr/>
          <p:nvPr/>
        </p:nvSpPr>
        <p:spPr>
          <a:xfrm>
            <a:off x="982588" y="1340018"/>
            <a:ext cx="5113411" cy="508847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/>
            <a:endParaRPr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42DD3EC0-5411-0541-98FD-E29016D0755D}"/>
              </a:ext>
            </a:extLst>
          </p:cNvPr>
          <p:cNvSpPr txBox="1"/>
          <p:nvPr/>
        </p:nvSpPr>
        <p:spPr>
          <a:xfrm>
            <a:off x="995833" y="1353679"/>
            <a:ext cx="6361408" cy="628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Bouwspraak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to</a:t>
            </a:r>
            <a:r>
              <a:rPr lang="nl-NL" dirty="0">
                <a:latin typeface="New Hero Super" panose="02000500000000000000" pitchFamily="2" charset="0"/>
                <a:cs typeface="Arial Black" panose="020B0604020202020204" pitchFamily="34" charset="0"/>
              </a:rPr>
              <a:t>o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lboxen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2" build="p" bldLvl="5" animBg="1" advAuto="0"/>
      <p:bldP spid="7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Ondertitel 2"/>
          <p:cNvSpPr txBox="1"/>
          <p:nvPr/>
        </p:nvSpPr>
        <p:spPr>
          <a:xfrm>
            <a:off x="995833" y="2247728"/>
            <a:ext cx="10200334" cy="2565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/>
          <a:p>
            <a:pPr algn="l" defTabSz="694944">
              <a:lnSpc>
                <a:spcPct val="150000"/>
              </a:lnSpc>
              <a:spcBef>
                <a:spcPts val="700"/>
              </a:spcBef>
              <a:defRPr sz="16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sz="1600" b="1" dirty="0" err="1">
                <a:latin typeface="New Hero Bold" panose="02000500000000000000" pitchFamily="2" charset="0"/>
                <a:cs typeface="Arial" panose="020B0604020202020204" pitchFamily="34" charset="0"/>
              </a:rPr>
              <a:t>Uitvoering</a:t>
            </a:r>
            <a:r>
              <a:rPr sz="1600" b="1" dirty="0">
                <a:latin typeface="New Hero Bold" panose="02000500000000000000" pitchFamily="2" charset="0"/>
                <a:cs typeface="Arial" panose="020B0604020202020204" pitchFamily="34" charset="0"/>
              </a:rPr>
              <a:t> met </a:t>
            </a:r>
            <a:r>
              <a:rPr sz="1600" b="1" dirty="0" err="1">
                <a:latin typeface="New Hero Bold" panose="02000500000000000000" pitchFamily="2" charset="0"/>
                <a:cs typeface="Arial" panose="020B0604020202020204" pitchFamily="34" charset="0"/>
              </a:rPr>
              <a:t>gebruik</a:t>
            </a:r>
            <a:r>
              <a:rPr sz="1600" b="1" dirty="0">
                <a:latin typeface="New Hero Bold" panose="02000500000000000000" pitchFamily="2" charset="0"/>
                <a:cs typeface="Arial" panose="020B0604020202020204" pitchFamily="34" charset="0"/>
              </a:rPr>
              <a:t> van de website:</a:t>
            </a:r>
          </a:p>
          <a:p>
            <a:pPr marL="260604" indent="-260604" algn="l" defTabSz="694944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Verdeel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in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kleine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groepjes</a:t>
            </a:r>
            <a:endParaRPr sz="1600"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60604" indent="-260604" algn="l" defTabSz="694944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Bekijk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per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groepje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de website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ew Hero" panose="02000500000000000000" pitchFamily="2" charset="0"/>
                <a:cs typeface="Arial" panose="020B0604020202020204" pitchFamily="34" charset="0"/>
                <a:hlinkClick r:id="rId2"/>
              </a:rPr>
              <a:t>www.bouwspraak.nl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(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alleen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borden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,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etiketten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)</a:t>
            </a:r>
          </a:p>
          <a:p>
            <a:pPr marL="260604" indent="-260604" algn="l" defTabSz="694944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Verzamel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producten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, of loop over 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bouwplaats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,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bekijk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etiketten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van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gevaarlijke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stoffen</a:t>
            </a:r>
            <a:endParaRPr sz="1600"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60604" indent="-260604" algn="l" defTabSz="694944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Bespreek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welke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technische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maatregelen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mogelijk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zijn</a:t>
            </a:r>
            <a:endParaRPr sz="1600"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60604" indent="-260604" algn="l" defTabSz="694944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Bespreek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welke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PBM’s je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voor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product </a:t>
            </a:r>
            <a:r>
              <a:rPr sz="1600" u="sng" dirty="0" err="1">
                <a:latin typeface="New Hero" panose="02000500000000000000" pitchFamily="2" charset="0"/>
                <a:cs typeface="Arial" panose="020B0604020202020204" pitchFamily="34" charset="0"/>
              </a:rPr>
              <a:t>moet</a:t>
            </a:r>
            <a:r>
              <a:rPr sz="1600" u="sng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sz="1600" u="sng" dirty="0" err="1">
                <a:latin typeface="New Hero" panose="02000500000000000000" pitchFamily="2" charset="0"/>
                <a:cs typeface="Arial" panose="020B0604020202020204" pitchFamily="34" charset="0"/>
              </a:rPr>
              <a:t>gebruiken</a:t>
            </a:r>
            <a:r>
              <a:rPr sz="1600" u="sng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</a:p>
          <a:p>
            <a:pPr marL="260604" indent="-260604" algn="l" defTabSz="694944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Zijn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juiste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 PBM’s </a:t>
            </a:r>
            <a:r>
              <a:rPr sz="1600" dirty="0" err="1">
                <a:latin typeface="New Hero" panose="02000500000000000000" pitchFamily="2" charset="0"/>
                <a:cs typeface="Arial" panose="020B0604020202020204" pitchFamily="34" charset="0"/>
              </a:rPr>
              <a:t>aanwezig</a:t>
            </a:r>
            <a:r>
              <a:rPr sz="1600" dirty="0">
                <a:latin typeface="New Hero" panose="020005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89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Rectangle"/>
          <p:cNvSpPr/>
          <p:nvPr/>
        </p:nvSpPr>
        <p:spPr>
          <a:xfrm>
            <a:off x="982588" y="1340018"/>
            <a:ext cx="7583343" cy="508847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/>
            <a:endParaRPr/>
          </a:p>
        </p:txBody>
      </p:sp>
      <p:sp>
        <p:nvSpPr>
          <p:cNvPr id="240" name="Ondertitel 2"/>
          <p:cNvSpPr txBox="1"/>
          <p:nvPr/>
        </p:nvSpPr>
        <p:spPr>
          <a:xfrm>
            <a:off x="995832" y="1353679"/>
            <a:ext cx="8253271" cy="628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Toolboxen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4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borden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of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etikettering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2" build="p" bldLvl="5" animBg="1" advAuto="0"/>
      <p:bldP spid="240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ouwspraak-pres-vb-02.png">
            <a:extLst>
              <a:ext uri="{FF2B5EF4-FFF2-40B4-BE49-F238E27FC236}">
                <a16:creationId xmlns:a16="http://schemas.microsoft.com/office/drawing/2014/main" id="{81FFF737-5F4C-664C-B7AC-64678BDEC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513"/>
            <a:ext cx="12186583" cy="6854953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Ondertitel 2"/>
          <p:cNvSpPr txBox="1"/>
          <p:nvPr/>
        </p:nvSpPr>
        <p:spPr>
          <a:xfrm>
            <a:off x="995833" y="2247727"/>
            <a:ext cx="9997988" cy="4163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630936">
              <a:lnSpc>
                <a:spcPct val="150000"/>
              </a:lnSpc>
              <a:spcBef>
                <a:spcPts val="600"/>
              </a:spcBef>
              <a:defRPr sz="16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b="1" dirty="0" err="1">
                <a:latin typeface="New Hero Bold" panose="02000500000000000000" pitchFamily="2" charset="0"/>
                <a:cs typeface="Arial" panose="020B0604020202020204" pitchFamily="34" charset="0"/>
              </a:rPr>
              <a:t>Uitvoering</a:t>
            </a:r>
            <a:r>
              <a:rPr b="1" dirty="0">
                <a:latin typeface="New Hero Bold" panose="02000500000000000000" pitchFamily="2" charset="0"/>
                <a:cs typeface="Arial" panose="020B0604020202020204" pitchFamily="34" charset="0"/>
              </a:rPr>
              <a:t> </a:t>
            </a:r>
            <a:r>
              <a:rPr b="1" dirty="0" err="1">
                <a:latin typeface="New Hero Bold" panose="02000500000000000000" pitchFamily="2" charset="0"/>
                <a:cs typeface="Arial" panose="020B0604020202020204" pitchFamily="34" charset="0"/>
              </a:rPr>
              <a:t>zonder</a:t>
            </a:r>
            <a:r>
              <a:rPr b="1" dirty="0">
                <a:latin typeface="New Hero Bold" panose="02000500000000000000" pitchFamily="2" charset="0"/>
                <a:cs typeface="Arial" panose="020B0604020202020204" pitchFamily="34" charset="0"/>
              </a:rPr>
              <a:t> website </a:t>
            </a:r>
            <a:r>
              <a:rPr b="1" dirty="0" err="1">
                <a:latin typeface="New Hero Bold" panose="02000500000000000000" pitchFamily="2" charset="0"/>
                <a:cs typeface="Arial" panose="020B0604020202020204" pitchFamily="34" charset="0"/>
              </a:rPr>
              <a:t>gebruik</a:t>
            </a:r>
            <a:r>
              <a:rPr b="1" dirty="0">
                <a:latin typeface="New Hero Bold" panose="02000500000000000000" pitchFamily="2" charset="0"/>
                <a:cs typeface="Arial" panose="020B0604020202020204" pitchFamily="34" charset="0"/>
              </a:rPr>
              <a:t>:</a:t>
            </a:r>
          </a:p>
          <a:p>
            <a:pPr marL="285750" indent="-285750" algn="l" defTabSz="630936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Verdeel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werknemers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kleine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groepjes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 algn="l" defTabSz="630936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Deel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tekeningen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van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borden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/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etikettering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uit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 algn="l" defTabSz="630936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Verzamel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producten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, of loop over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bouwplaats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,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bekijk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etiketten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br>
              <a:rPr dirty="0">
                <a:latin typeface="New Hero" panose="02000500000000000000" pitchFamily="2" charset="0"/>
                <a:cs typeface="Arial" panose="020B0604020202020204" pitchFamily="34" charset="0"/>
              </a:rPr>
            </a:b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van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gevaarlijke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stoffen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 algn="l" defTabSz="630936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Bespreek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welke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technische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maatregelen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mogelijk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zijn</a:t>
            </a:r>
            <a:endParaRPr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 algn="l" defTabSz="630936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Bespreek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welke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PBM’s je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voor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een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product </a:t>
            </a:r>
            <a:r>
              <a:rPr u="sng" dirty="0" err="1">
                <a:latin typeface="New Hero" panose="02000500000000000000" pitchFamily="2" charset="0"/>
                <a:cs typeface="Arial" panose="020B0604020202020204" pitchFamily="34" charset="0"/>
              </a:rPr>
              <a:t>moet</a:t>
            </a:r>
            <a:r>
              <a:rPr u="sng" dirty="0">
                <a:latin typeface="New Hero" panose="02000500000000000000" pitchFamily="2" charset="0"/>
                <a:cs typeface="Arial" panose="020B0604020202020204" pitchFamily="34" charset="0"/>
              </a:rPr>
              <a:t> </a:t>
            </a:r>
            <a:r>
              <a:rPr u="sng" dirty="0" err="1">
                <a:latin typeface="New Hero" panose="02000500000000000000" pitchFamily="2" charset="0"/>
                <a:cs typeface="Arial" panose="020B0604020202020204" pitchFamily="34" charset="0"/>
              </a:rPr>
              <a:t>gebruiken</a:t>
            </a:r>
            <a:endParaRPr u="sng" dirty="0">
              <a:latin typeface="New Hero" panose="02000500000000000000" pitchFamily="2" charset="0"/>
              <a:cs typeface="Arial" panose="020B0604020202020204" pitchFamily="34" charset="0"/>
            </a:endParaRPr>
          </a:p>
          <a:p>
            <a:pPr marL="285750" indent="-285750" algn="l" defTabSz="630936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Zijn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juiste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 PBM’s </a:t>
            </a:r>
            <a:r>
              <a:rPr dirty="0" err="1">
                <a:latin typeface="New Hero" panose="02000500000000000000" pitchFamily="2" charset="0"/>
                <a:cs typeface="Arial" panose="020B0604020202020204" pitchFamily="34" charset="0"/>
              </a:rPr>
              <a:t>aanwezig</a:t>
            </a:r>
            <a:r>
              <a:rPr dirty="0">
                <a:latin typeface="New Hero" panose="020005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4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89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A770D57B-59C7-8F4E-B214-485B2B692FE0}"/>
              </a:ext>
            </a:extLst>
          </p:cNvPr>
          <p:cNvSpPr/>
          <p:nvPr/>
        </p:nvSpPr>
        <p:spPr>
          <a:xfrm>
            <a:off x="982588" y="1340018"/>
            <a:ext cx="7583343" cy="508847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/>
            <a:endParaRPr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B7738C62-2EE6-2943-8A54-0FD8FB6CA4F1}"/>
              </a:ext>
            </a:extLst>
          </p:cNvPr>
          <p:cNvSpPr txBox="1"/>
          <p:nvPr/>
        </p:nvSpPr>
        <p:spPr>
          <a:xfrm>
            <a:off x="995832" y="1353679"/>
            <a:ext cx="8253271" cy="628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Toolboxen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4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borden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 of </a:t>
            </a:r>
            <a:r>
              <a:rPr dirty="0" err="1">
                <a:latin typeface="New Hero Super" panose="02000500000000000000" pitchFamily="2" charset="0"/>
                <a:cs typeface="Arial Black" panose="020B0604020202020204" pitchFamily="34" charset="0"/>
              </a:rPr>
              <a:t>etikettering</a:t>
            </a:r>
            <a:r>
              <a:rPr dirty="0">
                <a:latin typeface="New Hero Super" panose="02000500000000000000" pitchFamily="2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2" build="p" bldLvl="5" animBg="1" advAuto="0"/>
      <p:bldP spid="8" grpId="0" build="p" bldLvl="5" animBg="1" advAuto="0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312</Words>
  <Application>Microsoft Macintosh PowerPoint</Application>
  <PresentationFormat>Breedbeeld</PresentationFormat>
  <Paragraphs>32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New Hero</vt:lpstr>
      <vt:lpstr>New Hero Bold</vt:lpstr>
      <vt:lpstr>New Hero Super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Mathieu Hermans</cp:lastModifiedBy>
  <cp:revision>6</cp:revision>
  <dcterms:modified xsi:type="dcterms:W3CDTF">2024-07-02T09:49:33Z</dcterms:modified>
</cp:coreProperties>
</file>