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9"/>
    <p:restoredTop sz="94601"/>
  </p:normalViewPr>
  <p:slideViewPr>
    <p:cSldViewPr snapToGrid="0" snapToObjects="1">
      <p:cViewPr varScale="1">
        <p:scale>
          <a:sx n="135" d="100"/>
          <a:sy n="135" d="100"/>
        </p:scale>
        <p:origin x="14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250612" y="4209117"/>
            <a:ext cx="6200986" cy="1316002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ts val="41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250612" y="1098802"/>
            <a:ext cx="6200986" cy="131600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4100"/>
              </a:lnSpc>
              <a:defRPr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2472264" y="4209117"/>
            <a:ext cx="6200987" cy="1316002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4100"/>
              </a:lnSpc>
              <a:defRPr>
                <a:solidFill>
                  <a:srgbClr val="243B8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609600" y="1322580"/>
            <a:ext cx="10972800" cy="730382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2422699"/>
            <a:ext cx="5384800" cy="36901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3B8B"/>
                </a:solidFill>
              </a:defRPr>
            </a:lvl1pPr>
            <a:lvl2pPr>
              <a:defRPr>
                <a:solidFill>
                  <a:srgbClr val="243B8B"/>
                </a:solidFill>
              </a:defRPr>
            </a:lvl2pPr>
            <a:lvl3pPr>
              <a:defRPr>
                <a:solidFill>
                  <a:srgbClr val="243B8B"/>
                </a:solidFill>
              </a:defRPr>
            </a:lvl3pPr>
            <a:lvl4pPr>
              <a:defRPr>
                <a:solidFill>
                  <a:srgbClr val="243B8B"/>
                </a:solidFill>
              </a:defRPr>
            </a:lvl4pPr>
            <a:lvl5pPr>
              <a:defRPr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2"/>
            <a:ext cx="167184" cy="15686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66733" y="1463709"/>
            <a:ext cx="6815667" cy="458103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149FDB"/>
                </a:solidFill>
              </a:defRPr>
            </a:lvl1pPr>
            <a:lvl2pPr marL="718457" indent="-261257">
              <a:defRPr sz="3200">
                <a:solidFill>
                  <a:srgbClr val="149FDB"/>
                </a:solidFill>
              </a:defRPr>
            </a:lvl2pPr>
            <a:lvl3pPr marL="1219200" indent="-304800">
              <a:defRPr sz="3200">
                <a:solidFill>
                  <a:srgbClr val="149FDB"/>
                </a:solidFill>
              </a:defRPr>
            </a:lvl3pPr>
            <a:lvl4pPr marL="1737360" indent="-365760">
              <a:defRPr sz="3200">
                <a:solidFill>
                  <a:srgbClr val="149FDB"/>
                </a:solidFill>
              </a:defRPr>
            </a:lvl4pPr>
            <a:lvl5pPr marL="2194560" indent="-365760">
              <a:defRPr sz="3200">
                <a:solidFill>
                  <a:srgbClr val="149FD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1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09597" y="2030445"/>
            <a:ext cx="4063124" cy="40143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2"/>
            <a:ext cx="167184" cy="15686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876800" y="1463709"/>
            <a:ext cx="6705600" cy="46593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1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030446"/>
            <a:ext cx="4063120" cy="409265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1pPr>
            <a:lvl2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2pPr>
            <a:lvl3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3pPr>
            <a:lvl4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4pPr>
            <a:lvl5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2"/>
            <a:ext cx="167184" cy="15686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icture Placeholder 2"/>
          <p:cNvSpPr>
            <a:spLocks noGrp="1"/>
          </p:cNvSpPr>
          <p:nvPr>
            <p:ph type="pic" idx="21"/>
          </p:nvPr>
        </p:nvSpPr>
        <p:spPr>
          <a:xfrm>
            <a:off x="0" y="1517225"/>
            <a:ext cx="12192000" cy="53407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2"/>
            <a:ext cx="167184" cy="15686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1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876800" y="1463709"/>
            <a:ext cx="6457537" cy="25681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030446"/>
            <a:ext cx="4063120" cy="20013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1pPr>
            <a:lvl2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2pPr>
            <a:lvl3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3pPr>
            <a:lvl4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4pPr>
            <a:lvl5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876801" y="4171562"/>
            <a:ext cx="3134718" cy="2130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99621" y="4171562"/>
            <a:ext cx="3134718" cy="2130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09597" y="4171562"/>
            <a:ext cx="4063124" cy="200138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2"/>
            <a:ext cx="167184" cy="15686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edankt voor uw aandacht"/>
          <p:cNvSpPr txBox="1">
            <a:spLocks noGrp="1"/>
          </p:cNvSpPr>
          <p:nvPr>
            <p:ph type="title" hasCustomPrompt="1"/>
          </p:nvPr>
        </p:nvSpPr>
        <p:spPr>
          <a:xfrm>
            <a:off x="-548641" y="4158317"/>
            <a:ext cx="6200984" cy="1316002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ts val="41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Bedankt voor uw aandacht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ouwspraak-pres-vb-02.png" descr="Bouwspraak-pres-vb-02.png">
            <a:extLst>
              <a:ext uri="{FF2B5EF4-FFF2-40B4-BE49-F238E27FC236}">
                <a16:creationId xmlns:a16="http://schemas.microsoft.com/office/drawing/2014/main" id="{0936BF89-22CF-C74C-9825-80AC301243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6587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0">
              <a:buSzTx/>
              <a:buFontTx/>
              <a:buNone/>
              <a:defRPr sz="2400"/>
            </a:lvl2pPr>
            <a:lvl3pPr marL="0" indent="0">
              <a:buSzTx/>
              <a:buFontTx/>
              <a:buNone/>
              <a:defRPr sz="2400"/>
            </a:lvl3pPr>
            <a:lvl4pPr marL="0" indent="0">
              <a:buSzTx/>
              <a:buFontTx/>
              <a:buNone/>
              <a:defRPr sz="2400"/>
            </a:lvl4pPr>
            <a:lvl5pPr marL="0" indent="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ouwspraak.n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ouwspraak.n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Bouwspraak-pres-vb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Rectangle"/>
          <p:cNvSpPr/>
          <p:nvPr/>
        </p:nvSpPr>
        <p:spPr>
          <a:xfrm>
            <a:off x="3182648" y="2239335"/>
            <a:ext cx="5698593" cy="703440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7" name="Rectangle"/>
          <p:cNvSpPr/>
          <p:nvPr/>
        </p:nvSpPr>
        <p:spPr>
          <a:xfrm>
            <a:off x="3182649" y="3039922"/>
            <a:ext cx="7243613" cy="703440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20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8" name="Ondertitel 2"/>
          <p:cNvSpPr txBox="1"/>
          <p:nvPr/>
        </p:nvSpPr>
        <p:spPr>
          <a:xfrm>
            <a:off x="3324347" y="2153525"/>
            <a:ext cx="8402151" cy="207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850391">
              <a:lnSpc>
                <a:spcPct val="90000"/>
              </a:lnSpc>
              <a:spcBef>
                <a:spcPts val="900"/>
              </a:spcBef>
              <a:defRPr sz="5000" b="1">
                <a:solidFill>
                  <a:srgbClr val="FFFFF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pPr>
              <a:lnSpc>
                <a:spcPct val="120000"/>
              </a:lnSpc>
            </a:pPr>
            <a:r>
              <a:rPr sz="4200" dirty="0" err="1">
                <a:latin typeface="New Hero Super" panose="02000500000000000000" pitchFamily="2" charset="0"/>
                <a:cs typeface="Arial Black" panose="020B0604020202020204" pitchFamily="34" charset="0"/>
              </a:rPr>
              <a:t>Bouwspraak</a:t>
            </a:r>
            <a:r>
              <a:rPr sz="4200"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sz="4200" dirty="0" err="1">
                <a:latin typeface="New Hero Super" panose="02000500000000000000" pitchFamily="2" charset="0"/>
                <a:cs typeface="Arial Black" panose="020B0604020202020204" pitchFamily="34" charset="0"/>
              </a:rPr>
              <a:t>en</a:t>
            </a:r>
            <a:r>
              <a:rPr sz="4200" dirty="0">
                <a:latin typeface="New Hero Super" panose="02000500000000000000" pitchFamily="2" charset="0"/>
                <a:cs typeface="Arial Black" panose="020B0604020202020204" pitchFamily="34" charset="0"/>
              </a:rPr>
              <a:t> de </a:t>
            </a:r>
            <a:r>
              <a:rPr sz="4200" dirty="0" err="1">
                <a:latin typeface="New Hero Super" panose="02000500000000000000" pitchFamily="2" charset="0"/>
                <a:cs typeface="Arial Black" panose="020B0604020202020204" pitchFamily="34" charset="0"/>
              </a:rPr>
              <a:t>waarschuwingsgebaren</a:t>
            </a:r>
            <a:endParaRPr sz="4200" dirty="0">
              <a:latin typeface="New Hero Super" panose="02000500000000000000" pitchFamily="2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1" build="p" bldLvl="5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Ondertitel 2"/>
          <p:cNvSpPr txBox="1"/>
          <p:nvPr/>
        </p:nvSpPr>
        <p:spPr>
          <a:xfrm>
            <a:off x="995832" y="1280110"/>
            <a:ext cx="8402151" cy="85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 fontScale="92500"/>
          </a:bodyPr>
          <a:lstStyle>
            <a:lvl1pPr defTabSz="770655">
              <a:lnSpc>
                <a:spcPct val="90000"/>
              </a:lnSpc>
              <a:spcBef>
                <a:spcPts val="700"/>
              </a:spcBef>
              <a:defRPr sz="3698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Toolbox 1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Waarschuwingsgebaren</a:t>
            </a:r>
            <a:endParaRPr dirty="0">
              <a:latin typeface="New Hero Super" panose="020005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263" name="Ondertitel 2"/>
          <p:cNvSpPr txBox="1"/>
          <p:nvPr/>
        </p:nvSpPr>
        <p:spPr>
          <a:xfrm>
            <a:off x="995833" y="2695887"/>
            <a:ext cx="10796774" cy="3442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Autofit/>
          </a:bodyPr>
          <a:lstStyle/>
          <a:p>
            <a:pPr marL="285750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Verdeel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in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kleine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groepjes</a:t>
            </a:r>
            <a:endParaRPr sz="1600"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85750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Deel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tekeningen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of poster van de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uit</a:t>
            </a:r>
            <a:endParaRPr sz="1600"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85750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Laat de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groepjes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tien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minuten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bekijken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beoefenen</a:t>
            </a:r>
            <a:endParaRPr sz="1600"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85750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 SemiBold"/>
                <a:ea typeface="Hero New SemiBold"/>
                <a:cs typeface="Hero New SemiBold"/>
                <a:sym typeface="Hero New SemiBold"/>
              </a:defRPr>
            </a:pP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Ter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controle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: </a:t>
            </a:r>
          </a:p>
          <a:p>
            <a:pPr marL="468630" lvl="1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Doe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voor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vraag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wat de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betekenen</a:t>
            </a:r>
            <a:endParaRPr sz="1600"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468630" lvl="1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Benoem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laat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deze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voordoen</a:t>
            </a:r>
            <a:endParaRPr sz="1600"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6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Ondertitel 2"/>
          <p:cNvSpPr txBox="1"/>
          <p:nvPr/>
        </p:nvSpPr>
        <p:spPr>
          <a:xfrm>
            <a:off x="995832" y="2054205"/>
            <a:ext cx="8402151" cy="85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lvl1pPr>
          </a:lstStyle>
          <a:p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Uitvoering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zonder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gebruik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de website: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1" build="p" bldLvl="5" animBg="1" advAuto="0"/>
      <p:bldP spid="263" grpId="2" build="p" bldLvl="5" animBg="1" advAuto="0"/>
      <p:bldP spid="265" grpId="3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uwspraak-pres-vb-02.png">
            <a:extLst>
              <a:ext uri="{FF2B5EF4-FFF2-40B4-BE49-F238E27FC236}">
                <a16:creationId xmlns:a16="http://schemas.microsoft.com/office/drawing/2014/main" id="{F4EEA218-C9E5-594D-B82F-D1F070DDB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24"/>
            <a:ext cx="12186586" cy="6854955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Ondertitel 2"/>
          <p:cNvSpPr txBox="1"/>
          <p:nvPr/>
        </p:nvSpPr>
        <p:spPr>
          <a:xfrm>
            <a:off x="995832" y="1280110"/>
            <a:ext cx="8402151" cy="85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 fontScale="92500"/>
          </a:bodyPr>
          <a:lstStyle>
            <a:lvl1pPr defTabSz="770655">
              <a:lnSpc>
                <a:spcPct val="90000"/>
              </a:lnSpc>
              <a:spcBef>
                <a:spcPts val="700"/>
              </a:spcBef>
              <a:defRPr sz="3698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Toolbox 1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Waarschuwingsgebaren</a:t>
            </a:r>
            <a:endParaRPr dirty="0">
              <a:latin typeface="New Hero Super" panose="020005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269" name="Ondertitel 2"/>
          <p:cNvSpPr txBox="1"/>
          <p:nvPr/>
        </p:nvSpPr>
        <p:spPr>
          <a:xfrm>
            <a:off x="995833" y="2695887"/>
            <a:ext cx="10670650" cy="3126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Gebruik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alleen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wanneer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dit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noodzakelijk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is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Oefen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regelmatig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voor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jezelf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br>
              <a:rPr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(Ook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buiten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bouw is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dit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toepasbaar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Houd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minimaal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4x per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jaar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Bouwspraak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Toolbox</a:t>
            </a:r>
          </a:p>
        </p:txBody>
      </p:sp>
      <p:pic>
        <p:nvPicPr>
          <p:cNvPr id="27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Ondertitel 2"/>
          <p:cNvSpPr txBox="1"/>
          <p:nvPr/>
        </p:nvSpPr>
        <p:spPr>
          <a:xfrm>
            <a:off x="995832" y="2054205"/>
            <a:ext cx="8402151" cy="85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lvl1pPr>
          </a:lstStyle>
          <a:p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Tot slot: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1" build="p" bldLvl="5" animBg="1" advAuto="0"/>
      <p:bldP spid="269" grpId="2" build="p" bldLvl="5" animBg="1" advAuto="0"/>
      <p:bldP spid="271" grpId="3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Ondertitel 2"/>
          <p:cNvSpPr txBox="1"/>
          <p:nvPr/>
        </p:nvSpPr>
        <p:spPr>
          <a:xfrm>
            <a:off x="995832" y="1280110"/>
            <a:ext cx="8402151" cy="207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850391">
              <a:lnSpc>
                <a:spcPct val="90000"/>
              </a:lnSpc>
              <a:spcBef>
                <a:spcPts val="900"/>
              </a:spcBef>
              <a:defRPr sz="27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pPr>
              <a:lnSpc>
                <a:spcPct val="120000"/>
              </a:lnSpc>
            </a:pP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Welke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problemen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kunnen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optreden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wanneer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je direct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mondeling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een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andere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werknemer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moet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waarschuwen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?</a:t>
            </a:r>
          </a:p>
        </p:txBody>
      </p:sp>
      <p:sp>
        <p:nvSpPr>
          <p:cNvPr id="212" name="Ondertitel 2"/>
          <p:cNvSpPr txBox="1"/>
          <p:nvPr/>
        </p:nvSpPr>
        <p:spPr>
          <a:xfrm>
            <a:off x="995832" y="3082936"/>
            <a:ext cx="10891368" cy="3465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mondelinge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communicatie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mogelijk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i.v.m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.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anderstalige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mondelinge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communicatie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mogelijk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i.v.m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.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harde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geluiden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mondelinge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communicatie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mogelijk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i.v.m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.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afstand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1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1" build="p" bldLvl="5" animBg="1" advAuto="0"/>
      <p:bldP spid="212" grpId="2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Ondertitel 2"/>
          <p:cNvSpPr txBox="1"/>
          <p:nvPr/>
        </p:nvSpPr>
        <p:spPr>
          <a:xfrm>
            <a:off x="995833" y="3082937"/>
            <a:ext cx="10200334" cy="2855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defTabSz="704087">
              <a:lnSpc>
                <a:spcPct val="150000"/>
              </a:lnSpc>
              <a:spcBef>
                <a:spcPts val="700"/>
              </a:spcBef>
              <a:defRPr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b="1" dirty="0">
                <a:latin typeface="New Hero Bold" panose="02000500000000000000" pitchFamily="2" charset="0"/>
                <a:cs typeface="Arial" panose="020B0604020202020204" pitchFamily="34" charset="0"/>
              </a:rPr>
              <a:t>Doel:</a:t>
            </a:r>
          </a:p>
          <a:p>
            <a:pPr marL="342900" indent="-342900" defTabSz="704087">
              <a:lnSpc>
                <a:spcPct val="150000"/>
              </a:lnSpc>
              <a:spcBef>
                <a:spcPts val="700"/>
              </a:spcBef>
              <a:buSzPct val="100000"/>
              <a:buFont typeface="+mj-lt"/>
              <a:buAutoNum type="arabicPeriod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Met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behulp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andere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waarschuwen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voor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gevaarlijke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situaties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342900" indent="-342900" defTabSz="704087">
              <a:lnSpc>
                <a:spcPct val="150000"/>
              </a:lnSpc>
              <a:spcBef>
                <a:spcPts val="700"/>
              </a:spcBef>
              <a:buSzPct val="100000"/>
              <a:buFont typeface="+mj-lt"/>
              <a:buAutoNum type="arabicPeriod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Met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behulp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andere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activeren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als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zij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zich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gevaarlijke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situatie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bevinden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342900" indent="-342900" defTabSz="704087">
              <a:lnSpc>
                <a:spcPct val="150000"/>
              </a:lnSpc>
              <a:spcBef>
                <a:spcPts val="700"/>
              </a:spcBef>
              <a:buSzPct val="100000"/>
              <a:buFont typeface="+mj-lt"/>
              <a:buAutoNum type="arabicPeriod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Andere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behoeden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voor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gezondheidsschade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Rectangle"/>
          <p:cNvSpPr/>
          <p:nvPr/>
        </p:nvSpPr>
        <p:spPr>
          <a:xfrm>
            <a:off x="982589" y="1340018"/>
            <a:ext cx="2358248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19" name="Ondertitel 2"/>
          <p:cNvSpPr txBox="1"/>
          <p:nvPr/>
        </p:nvSpPr>
        <p:spPr>
          <a:xfrm>
            <a:off x="995832" y="1280110"/>
            <a:ext cx="8402151" cy="207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b="1" dirty="0" err="1">
                <a:latin typeface="New Hero Super" panose="02000500000000000000" pitchFamily="2" charset="0"/>
                <a:cs typeface="Arial Black" panose="020B0604020202020204" pitchFamily="34" charset="0"/>
              </a:rPr>
              <a:t>Oplossing</a:t>
            </a:r>
            <a:r>
              <a:rPr b="1" dirty="0">
                <a:latin typeface="New Hero Super" panose="02000500000000000000" pitchFamily="2" charset="0"/>
                <a:cs typeface="Arial Black" panose="020B0604020202020204" pitchFamily="34" charset="0"/>
              </a:rPr>
              <a:t>: </a:t>
            </a:r>
            <a:br>
              <a:rPr b="1" dirty="0">
                <a:latin typeface="New Hero Super" panose="02000500000000000000" pitchFamily="2" charset="0"/>
                <a:cs typeface="Arial Black" panose="020B0604020202020204" pitchFamily="34" charset="0"/>
              </a:rPr>
            </a:br>
            <a:r>
              <a:rPr b="1" dirty="0" err="1">
                <a:solidFill>
                  <a:srgbClr val="0B245C"/>
                </a:solidFill>
                <a:latin typeface="New Hero Super" panose="02000500000000000000" pitchFamily="2" charset="0"/>
                <a:cs typeface="Arial Black" panose="020B0604020202020204" pitchFamily="34" charset="0"/>
              </a:rPr>
              <a:t>Een</a:t>
            </a:r>
            <a:r>
              <a:rPr b="1" dirty="0">
                <a:solidFill>
                  <a:srgbClr val="0B245C"/>
                </a:solidFill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b="1" dirty="0" err="1">
                <a:solidFill>
                  <a:srgbClr val="0B245C"/>
                </a:solidFill>
                <a:latin typeface="New Hero Super" panose="02000500000000000000" pitchFamily="2" charset="0"/>
                <a:cs typeface="Arial Black" panose="020B0604020202020204" pitchFamily="34" charset="0"/>
              </a:rPr>
              <a:t>gebarensysteem</a:t>
            </a:r>
            <a:r>
              <a:rPr b="1" dirty="0">
                <a:solidFill>
                  <a:srgbClr val="0B245C"/>
                </a:solidFill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b="1" dirty="0" err="1">
                <a:solidFill>
                  <a:srgbClr val="0B245C"/>
                </a:solidFill>
                <a:latin typeface="New Hero Super" panose="02000500000000000000" pitchFamily="2" charset="0"/>
                <a:cs typeface="Arial Black" panose="020B0604020202020204" pitchFamily="34" charset="0"/>
              </a:rPr>
              <a:t>genaamd</a:t>
            </a:r>
            <a:r>
              <a:rPr b="1" dirty="0">
                <a:solidFill>
                  <a:srgbClr val="0B245C"/>
                </a:solidFill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b="1" dirty="0" err="1">
                <a:solidFill>
                  <a:srgbClr val="0B245C"/>
                </a:solidFill>
                <a:latin typeface="New Hero Super" panose="02000500000000000000" pitchFamily="2" charset="0"/>
                <a:cs typeface="Arial Black" panose="020B0604020202020204" pitchFamily="34" charset="0"/>
              </a:rPr>
              <a:t>Bouwspraak</a:t>
            </a:r>
            <a:r>
              <a:rPr b="1" dirty="0">
                <a:solidFill>
                  <a:srgbClr val="0B245C"/>
                </a:solidFill>
                <a:latin typeface="New Hero Super" panose="02000500000000000000" pitchFamily="2" charset="0"/>
                <a:cs typeface="Arial Black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2" build="p" bldLvl="5" animBg="1" advAuto="0"/>
      <p:bldP spid="219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Ondertitel 2"/>
          <p:cNvSpPr txBox="1"/>
          <p:nvPr/>
        </p:nvSpPr>
        <p:spPr>
          <a:xfrm>
            <a:off x="995833" y="2013462"/>
            <a:ext cx="10200334" cy="2071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pPr>
              <a:lnSpc>
                <a:spcPct val="100000"/>
              </a:lnSpc>
            </a:pP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Benoem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omstandigheden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waarbij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werknemer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op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korte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termijn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langere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duur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gezondheidsschade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op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kan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lopen</a:t>
            </a:r>
            <a:endParaRPr b="0"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2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Rectangle"/>
          <p:cNvSpPr/>
          <p:nvPr/>
        </p:nvSpPr>
        <p:spPr>
          <a:xfrm>
            <a:off x="982586" y="1340018"/>
            <a:ext cx="6301083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26" name="Afbeelding 16" descr="Afbeelding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69" y="3332450"/>
            <a:ext cx="2167708" cy="2167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Afbeelding 18" descr="Afbeelding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519" y="3328101"/>
            <a:ext cx="3630832" cy="2176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Afbeelding 12" descr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694" y="3332450"/>
            <a:ext cx="2167707" cy="216770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Ondertitel 2">
            <a:extLst>
              <a:ext uri="{FF2B5EF4-FFF2-40B4-BE49-F238E27FC236}">
                <a16:creationId xmlns:a16="http://schemas.microsoft.com/office/drawing/2014/main" id="{E974D342-774E-E64B-B8AE-244C3121A686}"/>
              </a:ext>
            </a:extLst>
          </p:cNvPr>
          <p:cNvSpPr txBox="1"/>
          <p:nvPr/>
        </p:nvSpPr>
        <p:spPr>
          <a:xfrm>
            <a:off x="995832" y="1343170"/>
            <a:ext cx="8747258" cy="691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b="1" dirty="0" err="1">
                <a:latin typeface="New Hero Super" panose="02000500000000000000" pitchFamily="2" charset="0"/>
                <a:cs typeface="Arial Black" panose="020B0604020202020204" pitchFamily="34" charset="0"/>
              </a:rPr>
              <a:t>Benoem</a:t>
            </a:r>
            <a:r>
              <a:rPr b="1"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b="1" dirty="0" err="1">
                <a:latin typeface="New Hero Super" panose="02000500000000000000" pitchFamily="2" charset="0"/>
                <a:cs typeface="Arial Black" panose="020B0604020202020204" pitchFamily="34" charset="0"/>
              </a:rPr>
              <a:t>gevaarlijke</a:t>
            </a:r>
            <a:r>
              <a:rPr b="1"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b="1" dirty="0" err="1">
                <a:latin typeface="New Hero Super" panose="02000500000000000000" pitchFamily="2" charset="0"/>
                <a:cs typeface="Arial Black" panose="020B0604020202020204" pitchFamily="34" charset="0"/>
              </a:rPr>
              <a:t>situaties</a:t>
            </a:r>
            <a:r>
              <a:rPr b="1"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2" build="p" bldLvl="5" animBg="1" advAuto="0"/>
      <p:bldP spid="227" grpId="3" animBg="1" advAuto="0"/>
      <p:bldP spid="10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Ondertitel 2"/>
          <p:cNvSpPr txBox="1"/>
          <p:nvPr/>
        </p:nvSpPr>
        <p:spPr>
          <a:xfrm>
            <a:off x="995833" y="2066936"/>
            <a:ext cx="10200334" cy="3324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 defTabSz="832102">
              <a:lnSpc>
                <a:spcPct val="15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Er is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Seingever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(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maakt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)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Ontvanger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(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ziet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)</a:t>
            </a:r>
          </a:p>
          <a:p>
            <a:pPr marL="342900" indent="-342900" defTabSz="832102">
              <a:lnSpc>
                <a:spcPct val="15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Neem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juiste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lichaamshouding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aan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(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Zie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Bouwspraak.nl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)</a:t>
            </a:r>
          </a:p>
          <a:p>
            <a:pPr marL="342900" indent="-342900" defTabSz="832102">
              <a:lnSpc>
                <a:spcPct val="15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Maak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rustig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duidelijk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342900" indent="-342900" defTabSz="832102">
              <a:lnSpc>
                <a:spcPct val="15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Herhaal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3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Rectangle"/>
          <p:cNvSpPr/>
          <p:nvPr/>
        </p:nvSpPr>
        <p:spPr>
          <a:xfrm>
            <a:off x="982589" y="1340018"/>
            <a:ext cx="2358248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34" name="Ondertitel 2"/>
          <p:cNvSpPr txBox="1"/>
          <p:nvPr/>
        </p:nvSpPr>
        <p:spPr>
          <a:xfrm>
            <a:off x="995832" y="1332659"/>
            <a:ext cx="8402151" cy="65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Algemeen</a:t>
            </a:r>
            <a:r>
              <a:rPr lang="nl-NL" dirty="0">
                <a:latin typeface="New Hero Super" panose="02000500000000000000" pitchFamily="2" charset="0"/>
                <a:cs typeface="Arial Black" panose="020B0604020202020204" pitchFamily="34" charset="0"/>
              </a:rPr>
              <a:t>:</a:t>
            </a:r>
            <a:endParaRPr dirty="0">
              <a:latin typeface="New Hero Super" panose="02000500000000000000" pitchFamily="2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2" build="p" bldLvl="5" animBg="1" advAuto="0"/>
      <p:bldP spid="234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Ondertitel 2"/>
          <p:cNvSpPr txBox="1"/>
          <p:nvPr/>
        </p:nvSpPr>
        <p:spPr>
          <a:xfrm>
            <a:off x="995832" y="2066937"/>
            <a:ext cx="5017092" cy="3959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seingever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start met het </a:t>
            </a:r>
            <a:br>
              <a:rPr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attentiegebaar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br>
              <a:rPr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(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Niet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noodzakelijk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bij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br>
              <a:rPr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PBM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Na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visueel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contact met de </a:t>
            </a:r>
            <a:br>
              <a:rPr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ontvanger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worden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pas het </a:t>
            </a:r>
            <a:br>
              <a:rPr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volgende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gebaar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of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br>
              <a:rPr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gemaakt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Rectangle"/>
          <p:cNvSpPr/>
          <p:nvPr/>
        </p:nvSpPr>
        <p:spPr>
          <a:xfrm>
            <a:off x="982589" y="1340018"/>
            <a:ext cx="2358248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40" name="Ondertitel 2"/>
          <p:cNvSpPr txBox="1"/>
          <p:nvPr/>
        </p:nvSpPr>
        <p:spPr>
          <a:xfrm>
            <a:off x="995833" y="1343168"/>
            <a:ext cx="2765695" cy="764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Algemeen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: </a:t>
            </a:r>
          </a:p>
        </p:txBody>
      </p:sp>
      <p:sp>
        <p:nvSpPr>
          <p:cNvPr id="241" name="Shape"/>
          <p:cNvSpPr/>
          <p:nvPr/>
        </p:nvSpPr>
        <p:spPr>
          <a:xfrm>
            <a:off x="6456781" y="1864779"/>
            <a:ext cx="4716000" cy="363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79"/>
                </a:moveTo>
                <a:lnTo>
                  <a:pt x="21600" y="0"/>
                </a:lnTo>
                <a:lnTo>
                  <a:pt x="21524" y="21572"/>
                </a:lnTo>
                <a:lnTo>
                  <a:pt x="122" y="21600"/>
                </a:lnTo>
                <a:lnTo>
                  <a:pt x="0" y="479"/>
                </a:lnTo>
                <a:close/>
              </a:path>
            </a:pathLst>
          </a:cu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42" name="Afbeelding 12" descr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22" y="2042055"/>
            <a:ext cx="4462514" cy="33468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2" build="p" bldLvl="5" animBg="1" advAuto="0"/>
      <p:bldP spid="240" grpId="1" build="p" bldLvl="5" animBg="1" advAuto="0"/>
      <p:bldP spid="242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Ondertitel 2"/>
          <p:cNvSpPr txBox="1"/>
          <p:nvPr/>
        </p:nvSpPr>
        <p:spPr>
          <a:xfrm>
            <a:off x="995833" y="2066936"/>
            <a:ext cx="10200334" cy="318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70890" indent="-27089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Alle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stoppen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hun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werkzaamheden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wanneer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het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attentiegebaar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br>
              <a:rPr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wordt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gegeven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70890" indent="-27089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Seingevers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ander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gebaarsystemen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zoals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hef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-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hijsgebaren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gidsen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geven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het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gebaar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“stop”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aan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hun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ontvangers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70890" indent="-27089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Ontvangers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andere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gebaarsystemen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wachten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instructies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af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hun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seingevers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4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Rectangle"/>
          <p:cNvSpPr/>
          <p:nvPr/>
        </p:nvSpPr>
        <p:spPr>
          <a:xfrm>
            <a:off x="982589" y="1340018"/>
            <a:ext cx="2358248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18285DF9-4FFC-F948-A914-7423400E145A}"/>
              </a:ext>
            </a:extLst>
          </p:cNvPr>
          <p:cNvSpPr txBox="1"/>
          <p:nvPr/>
        </p:nvSpPr>
        <p:spPr>
          <a:xfrm>
            <a:off x="995833" y="1343168"/>
            <a:ext cx="2765695" cy="764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Algemeen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2" build="p" bldLvl="5" animBg="1" advAuto="0"/>
      <p:bldP spid="7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Ondertitel 2"/>
          <p:cNvSpPr txBox="1"/>
          <p:nvPr/>
        </p:nvSpPr>
        <p:spPr>
          <a:xfrm>
            <a:off x="995832" y="1280110"/>
            <a:ext cx="8402151" cy="85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896111">
              <a:lnSpc>
                <a:spcPct val="90000"/>
              </a:lnSpc>
              <a:spcBef>
                <a:spcPts val="900"/>
              </a:spcBef>
              <a:defRPr sz="43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Bouwspraak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Toolboxen</a:t>
            </a:r>
            <a:endParaRPr dirty="0">
              <a:latin typeface="New Hero Super" panose="020005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252" name="Ondertitel 2"/>
          <p:cNvSpPr txBox="1"/>
          <p:nvPr/>
        </p:nvSpPr>
        <p:spPr>
          <a:xfrm>
            <a:off x="995833" y="2145875"/>
            <a:ext cx="10200334" cy="3266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70890" indent="-27089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Toolbox is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vrij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eenvoudig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te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geven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aan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hand van de website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ew Hero" panose="02000500000000000000" pitchFamily="2" charset="0"/>
                <a:ea typeface="Hero New SemiBold"/>
                <a:cs typeface="Arial" panose="020B0604020202020204" pitchFamily="34" charset="0"/>
                <a:sym typeface="Hero New SemiBold"/>
                <a:hlinkClick r:id="rId2"/>
              </a:rPr>
              <a:t>www.bouwspraak.nl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. De website is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afgestemd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op smartphone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gebruik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,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omdat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buitenlandse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vaak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alleen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maar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smartphone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hebben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computer. De website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laat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duidelijk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filmpjes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zien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.</a:t>
            </a:r>
          </a:p>
          <a:p>
            <a:pPr marL="270890" indent="-27089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De Toolbox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wordt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moeilijker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zonder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gebruik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de website. Je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zult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als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uitvoerder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de Toolbox dan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zelf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alle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voor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moeten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doen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uitleg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moeten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geven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1" build="p" bldLvl="5" animBg="1" advAuto="0"/>
      <p:bldP spid="252" grpId="2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Ondertitel 2"/>
          <p:cNvSpPr txBox="1"/>
          <p:nvPr/>
        </p:nvSpPr>
        <p:spPr>
          <a:xfrm>
            <a:off x="995832" y="1280110"/>
            <a:ext cx="8402151" cy="85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 fontScale="92500"/>
          </a:bodyPr>
          <a:lstStyle>
            <a:lvl1pPr defTabSz="770655">
              <a:lnSpc>
                <a:spcPct val="90000"/>
              </a:lnSpc>
              <a:spcBef>
                <a:spcPts val="700"/>
              </a:spcBef>
              <a:defRPr sz="3698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Toolbox 1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Waarschuwingsgebaren</a:t>
            </a:r>
            <a:endParaRPr dirty="0">
              <a:latin typeface="New Hero Super" panose="020005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257" name="Ondertitel 2"/>
          <p:cNvSpPr txBox="1"/>
          <p:nvPr/>
        </p:nvSpPr>
        <p:spPr>
          <a:xfrm>
            <a:off x="995833" y="2695888"/>
            <a:ext cx="10200334" cy="365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64031" indent="-264031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Verdeel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in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kleine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groepjes</a:t>
            </a:r>
            <a:endParaRPr sz="1600"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64031" indent="-264031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Bekijk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per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groepje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de website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ew Hero" panose="02000500000000000000" pitchFamily="2" charset="0"/>
                <a:ea typeface="Hero New SemiBold"/>
                <a:cs typeface="Arial" panose="020B0604020202020204" pitchFamily="34" charset="0"/>
                <a:sym typeface="Hero New SemiBold"/>
                <a:hlinkClick r:id="rId2"/>
              </a:rPr>
              <a:t>www.bouwspraak.nl</a:t>
            </a:r>
            <a:r>
              <a:rPr sz="1600" dirty="0">
                <a:latin typeface="New Hero" panose="02000500000000000000" pitchFamily="2" charset="0"/>
                <a:ea typeface="Hero New SemiBold"/>
                <a:cs typeface="Arial" panose="020B0604020202020204" pitchFamily="34" charset="0"/>
                <a:sym typeface="Hero New SemiBold"/>
              </a:rPr>
              <a:t> 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(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alleen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waarschuwingsgebaren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)</a:t>
            </a:r>
          </a:p>
          <a:p>
            <a:pPr marL="264031" indent="-264031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Laat de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10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minuten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alleen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waarschuwingsgebaren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bekijken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oefenen</a:t>
            </a:r>
            <a:endParaRPr sz="1600"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64031" indent="-264031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 SemiBold"/>
                <a:ea typeface="Hero New SemiBold"/>
                <a:cs typeface="Hero New SemiBold"/>
                <a:sym typeface="Hero New SemiBold"/>
              </a:defRPr>
            </a:pP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Ter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controle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: </a:t>
            </a:r>
          </a:p>
          <a:p>
            <a:pPr marL="616076" lvl="1" indent="-264031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Doe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voor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vraag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wat de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betekenen</a:t>
            </a:r>
            <a:endParaRPr sz="1600"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616076" lvl="1" indent="-264031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Benoem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laat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deze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voordoen</a:t>
            </a:r>
            <a:endParaRPr sz="1600"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5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Ondertitel 2"/>
          <p:cNvSpPr txBox="1"/>
          <p:nvPr/>
        </p:nvSpPr>
        <p:spPr>
          <a:xfrm>
            <a:off x="995832" y="2054205"/>
            <a:ext cx="8402151" cy="85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lvl1pPr>
          </a:lstStyle>
          <a:p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Uitvoering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met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gebruik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de website: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1" build="p" bldLvl="5" animBg="1" advAuto="0"/>
      <p:bldP spid="257" grpId="2" build="p" bldLvl="5" animBg="1" advAuto="0"/>
      <p:bldP spid="259" grpId="3" build="p" bldLvl="5" animBg="1" advAuto="0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462</Words>
  <Application>Microsoft Macintosh PowerPoint</Application>
  <PresentationFormat>Breedbeeld</PresentationFormat>
  <Paragraphs>48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New Hero</vt:lpstr>
      <vt:lpstr>New Hero Bold</vt:lpstr>
      <vt:lpstr>New Hero Super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Mathieu Hermans</cp:lastModifiedBy>
  <cp:revision>4</cp:revision>
  <dcterms:modified xsi:type="dcterms:W3CDTF">2024-07-02T09:45:20Z</dcterms:modified>
</cp:coreProperties>
</file>