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7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08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250612" y="4209117"/>
            <a:ext cx="6200986" cy="1316002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lnSpc>
                <a:spcPts val="41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250612" y="1098802"/>
            <a:ext cx="6200986" cy="131600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4100"/>
              </a:lnSpc>
              <a:defRPr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2472264" y="4209117"/>
            <a:ext cx="6200987" cy="1316002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4100"/>
              </a:lnSpc>
              <a:defRPr>
                <a:solidFill>
                  <a:srgbClr val="243B8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Afbeelding 12" descr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609600" y="1322580"/>
            <a:ext cx="10972800" cy="730382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2422699"/>
            <a:ext cx="5384800" cy="36901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3B8B"/>
                </a:solidFill>
              </a:defRPr>
            </a:lvl1pPr>
            <a:lvl2pPr>
              <a:defRPr>
                <a:solidFill>
                  <a:srgbClr val="243B8B"/>
                </a:solidFill>
              </a:defRPr>
            </a:lvl2pPr>
            <a:lvl3pPr>
              <a:defRPr>
                <a:solidFill>
                  <a:srgbClr val="243B8B"/>
                </a:solidFill>
              </a:defRPr>
            </a:lvl3pPr>
            <a:lvl4pPr>
              <a:defRPr>
                <a:solidFill>
                  <a:srgbClr val="243B8B"/>
                </a:solidFill>
              </a:defRPr>
            </a:lvl4pPr>
            <a:lvl5pPr>
              <a:defRPr>
                <a:solidFill>
                  <a:srgbClr val="243B8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1"/>
            <a:ext cx="167184" cy="15686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Afbeelding 12" descr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766733" y="1463709"/>
            <a:ext cx="6815667" cy="458103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149FDB"/>
                </a:solidFill>
              </a:defRPr>
            </a:lvl1pPr>
            <a:lvl2pPr marL="718457" indent="-261257">
              <a:defRPr sz="3200">
                <a:solidFill>
                  <a:srgbClr val="149FDB"/>
                </a:solidFill>
              </a:defRPr>
            </a:lvl2pPr>
            <a:lvl3pPr marL="1219200" indent="-304800">
              <a:defRPr sz="3200">
                <a:solidFill>
                  <a:srgbClr val="149FDB"/>
                </a:solidFill>
              </a:defRPr>
            </a:lvl3pPr>
            <a:lvl4pPr marL="1737360" indent="-365760">
              <a:defRPr sz="3200">
                <a:solidFill>
                  <a:srgbClr val="149FDB"/>
                </a:solidFill>
              </a:defRPr>
            </a:lvl4pPr>
            <a:lvl5pPr marL="2194560" indent="-365760">
              <a:defRPr sz="3200">
                <a:solidFill>
                  <a:srgbClr val="149FD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Title Text"/>
          <p:cNvSpPr txBox="1">
            <a:spLocks noGrp="1"/>
          </p:cNvSpPr>
          <p:nvPr>
            <p:ph type="title"/>
          </p:nvPr>
        </p:nvSpPr>
        <p:spPr>
          <a:xfrm>
            <a:off x="609600" y="1463709"/>
            <a:ext cx="4063120" cy="566741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09597" y="2030446"/>
            <a:ext cx="4063124" cy="40143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1"/>
            <a:ext cx="167184" cy="15686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Afbeelding 7" descr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4876800" y="1463709"/>
            <a:ext cx="6705600" cy="46593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1" name="Title Text"/>
          <p:cNvSpPr txBox="1">
            <a:spLocks noGrp="1"/>
          </p:cNvSpPr>
          <p:nvPr>
            <p:ph type="title"/>
          </p:nvPr>
        </p:nvSpPr>
        <p:spPr>
          <a:xfrm>
            <a:off x="609600" y="1463709"/>
            <a:ext cx="4063120" cy="566741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2030446"/>
            <a:ext cx="4063120" cy="409265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1pPr>
            <a:lvl2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2pPr>
            <a:lvl3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3pPr>
            <a:lvl4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4pPr>
            <a:lvl5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1"/>
            <a:ext cx="167184" cy="15686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icture Placeholder 2"/>
          <p:cNvSpPr>
            <a:spLocks noGrp="1"/>
          </p:cNvSpPr>
          <p:nvPr>
            <p:ph type="pic" idx="21"/>
          </p:nvPr>
        </p:nvSpPr>
        <p:spPr>
          <a:xfrm>
            <a:off x="0" y="1517225"/>
            <a:ext cx="12192000" cy="53407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51" name="Afbeelding 7" descr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1"/>
            <a:ext cx="167184" cy="15686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itle Text"/>
          <p:cNvSpPr txBox="1">
            <a:spLocks noGrp="1"/>
          </p:cNvSpPr>
          <p:nvPr>
            <p:ph type="title"/>
          </p:nvPr>
        </p:nvSpPr>
        <p:spPr>
          <a:xfrm>
            <a:off x="609600" y="1463709"/>
            <a:ext cx="4063120" cy="566741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876800" y="1463709"/>
            <a:ext cx="6457537" cy="256812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2030446"/>
            <a:ext cx="4063120" cy="200138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1pPr>
            <a:lvl2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2pPr>
            <a:lvl3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3pPr>
            <a:lvl4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4pPr>
            <a:lvl5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4876801" y="4171562"/>
            <a:ext cx="3134718" cy="21307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8199621" y="4171562"/>
            <a:ext cx="3134718" cy="21307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5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09597" y="4171562"/>
            <a:ext cx="4063124" cy="200138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1"/>
            <a:ext cx="167184" cy="15686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Bedankt voor uw aandacht"/>
          <p:cNvSpPr txBox="1">
            <a:spLocks noGrp="1"/>
          </p:cNvSpPr>
          <p:nvPr>
            <p:ph type="title" hasCustomPrompt="1"/>
          </p:nvPr>
        </p:nvSpPr>
        <p:spPr>
          <a:xfrm>
            <a:off x="-548641" y="4158317"/>
            <a:ext cx="6200984" cy="1316002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lnSpc>
                <a:spcPts val="41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t>Bedankt voor uw aandacht</a:t>
            </a:r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ouwspraak-pres-vb-02.png" descr="Bouwspraak-pres-vb-02.png">
            <a:extLst>
              <a:ext uri="{FF2B5EF4-FFF2-40B4-BE49-F238E27FC236}">
                <a16:creationId xmlns:a16="http://schemas.microsoft.com/office/drawing/2014/main" id="{BF93F4FB-FB3A-BE4E-A979-A34F2AC7A3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8" y="-1011"/>
            <a:ext cx="12186584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/>
            </a:lvl1pPr>
            <a:lvl2pPr marL="0" indent="0">
              <a:buSzTx/>
              <a:buFontTx/>
              <a:buNone/>
              <a:defRPr sz="2400"/>
            </a:lvl2pPr>
            <a:lvl3pPr marL="0" indent="0">
              <a:buSzTx/>
              <a:buFontTx/>
              <a:buNone/>
              <a:defRPr sz="2400"/>
            </a:lvl3pPr>
            <a:lvl4pPr marL="0" indent="0">
              <a:buSzTx/>
              <a:buFontTx/>
              <a:buNone/>
              <a:defRPr sz="2400"/>
            </a:lvl4pPr>
            <a:lvl5pPr marL="0" indent="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ijdelijke aanduiding voor tekst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Tijdelijke aanduiding voor afbeelding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14762"/>
            <a:ext cx="258620" cy="24830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bouwspraak.nl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bouwspraak.n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ouwspraak-pres-vb-02.png">
            <a:extLst>
              <a:ext uri="{FF2B5EF4-FFF2-40B4-BE49-F238E27FC236}">
                <a16:creationId xmlns:a16="http://schemas.microsoft.com/office/drawing/2014/main" id="{8B7BCB36-7F8C-DC42-B8D9-BD7E5402F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8" y="513"/>
            <a:ext cx="12186583" cy="6854953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Rectangle"/>
          <p:cNvSpPr/>
          <p:nvPr/>
        </p:nvSpPr>
        <p:spPr>
          <a:xfrm>
            <a:off x="3182647" y="2239335"/>
            <a:ext cx="5688083" cy="703440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07" name="Rectangle"/>
          <p:cNvSpPr/>
          <p:nvPr/>
        </p:nvSpPr>
        <p:spPr>
          <a:xfrm>
            <a:off x="3182647" y="3039922"/>
            <a:ext cx="6003393" cy="703439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2000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08" name="Ondertitel 2"/>
          <p:cNvSpPr txBox="1"/>
          <p:nvPr/>
        </p:nvSpPr>
        <p:spPr>
          <a:xfrm>
            <a:off x="3324347" y="2185049"/>
            <a:ext cx="8402151" cy="2071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defTabSz="850391">
              <a:spcBef>
                <a:spcPts val="900"/>
              </a:spcBef>
              <a:defRPr sz="5000" b="1">
                <a:solidFill>
                  <a:srgbClr val="FFFFFF"/>
                </a:solidFill>
                <a:latin typeface="Hero New Bold"/>
                <a:ea typeface="Hero New Bold"/>
                <a:cs typeface="Hero New Bold"/>
                <a:sym typeface="Hero New"/>
              </a:defRPr>
            </a:pPr>
            <a:r>
              <a:rPr b="1" dirty="0" err="1">
                <a:latin typeface="New Hero ExtraBold" panose="02000500000000000000" pitchFamily="2" charset="0"/>
                <a:cs typeface="Arial Black" panose="020B0604020202020204" pitchFamily="34" charset="0"/>
              </a:rPr>
              <a:t>Bouwspraak</a:t>
            </a:r>
            <a:r>
              <a:rPr b="1" dirty="0">
                <a:latin typeface="New Hero ExtraBold" panose="02000500000000000000" pitchFamily="2" charset="0"/>
                <a:cs typeface="Arial Black" panose="020B0604020202020204" pitchFamily="34" charset="0"/>
              </a:rPr>
              <a:t> </a:t>
            </a:r>
            <a:r>
              <a:rPr b="1" dirty="0" err="1">
                <a:latin typeface="New Hero ExtraBold" panose="02000500000000000000" pitchFamily="2" charset="0"/>
                <a:cs typeface="Arial Black" panose="020B0604020202020204" pitchFamily="34" charset="0"/>
              </a:rPr>
              <a:t>en</a:t>
            </a:r>
            <a:r>
              <a:rPr b="1" dirty="0">
                <a:latin typeface="New Hero ExtraBold" panose="02000500000000000000" pitchFamily="2" charset="0"/>
                <a:cs typeface="Arial Black" panose="020B0604020202020204" pitchFamily="34" charset="0"/>
              </a:rPr>
              <a:t> </a:t>
            </a:r>
            <a:br>
              <a:rPr b="1" dirty="0">
                <a:latin typeface="New Hero ExtraBold" panose="02000500000000000000" pitchFamily="2" charset="0"/>
                <a:cs typeface="Arial Black" panose="020B0604020202020204" pitchFamily="34" charset="0"/>
              </a:rPr>
            </a:br>
            <a:r>
              <a:rPr b="1" dirty="0">
                <a:latin typeface="New Hero ExtraBold" panose="02000500000000000000" pitchFamily="2" charset="0"/>
                <a:cs typeface="Arial Black" panose="020B0604020202020204" pitchFamily="34" charset="0"/>
              </a:rPr>
              <a:t>de </a:t>
            </a:r>
            <a:r>
              <a:rPr b="1" dirty="0" err="1">
                <a:latin typeface="New Hero ExtraBold" panose="02000500000000000000" pitchFamily="2" charset="0"/>
                <a:cs typeface="Arial Black" panose="020B0604020202020204" pitchFamily="34" charset="0"/>
              </a:rPr>
              <a:t>actiegebaren</a:t>
            </a:r>
            <a:endParaRPr b="1" dirty="0">
              <a:latin typeface="New Hero ExtraBold" panose="02000500000000000000" pitchFamily="2" charset="0"/>
              <a:cs typeface="Arial Black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1" build="p" bldLvl="5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Ondertitel 2"/>
          <p:cNvSpPr txBox="1"/>
          <p:nvPr/>
        </p:nvSpPr>
        <p:spPr>
          <a:xfrm>
            <a:off x="995832" y="1280110"/>
            <a:ext cx="8402151" cy="856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defTabSz="896111">
              <a:lnSpc>
                <a:spcPct val="90000"/>
              </a:lnSpc>
              <a:spcBef>
                <a:spcPts val="900"/>
              </a:spcBef>
              <a:defRPr sz="4300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Toolbox 2 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Actiegebaren</a:t>
            </a:r>
            <a:endParaRPr dirty="0">
              <a:latin typeface="New Hero Super" panose="02000500000000000000" pitchFamily="2" charset="0"/>
              <a:cs typeface="Arial Black" panose="020B0604020202020204" pitchFamily="34" charset="0"/>
            </a:endParaRPr>
          </a:p>
        </p:txBody>
      </p:sp>
      <p:sp>
        <p:nvSpPr>
          <p:cNvPr id="263" name="Ondertitel 2"/>
          <p:cNvSpPr txBox="1"/>
          <p:nvPr/>
        </p:nvSpPr>
        <p:spPr>
          <a:xfrm>
            <a:off x="995832" y="2695888"/>
            <a:ext cx="10200335" cy="3757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285750" indent="-285750" defTabSz="365758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Verdeel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werknemers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in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kleine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groepjes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285750" indent="-285750" defTabSz="365758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Deel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tekeningen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of poster van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uit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285750" indent="-285750" defTabSz="365758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Laat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groepjes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tien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minuten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bekijken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beoefenen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285750" indent="-285750" defTabSz="365758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0B245C"/>
                </a:solidFill>
                <a:latin typeface="Hero New SemiBold"/>
                <a:ea typeface="Hero New SemiBold"/>
                <a:cs typeface="Hero New SemiBold"/>
                <a:sym typeface="Hero New SemiBold"/>
              </a:defRPr>
            </a:pP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Ter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controle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: </a:t>
            </a:r>
          </a:p>
          <a:p>
            <a:pPr marL="468630" lvl="1" indent="-285750" defTabSz="365758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Doe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voor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vraag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wat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betekenen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468630" lvl="1" indent="-285750" defTabSz="365758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Benoem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laat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deze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voordoen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6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Ondertitel 2"/>
          <p:cNvSpPr txBox="1"/>
          <p:nvPr/>
        </p:nvSpPr>
        <p:spPr>
          <a:xfrm>
            <a:off x="995832" y="2054205"/>
            <a:ext cx="8402151" cy="851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 i="1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lvl1pPr>
          </a:lstStyle>
          <a:p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Uitvoering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zonder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gebruik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van de website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1" build="p" bldLvl="5" animBg="1" advAuto="0"/>
      <p:bldP spid="263" grpId="2" build="p" bldLvl="5" animBg="1" advAuto="0"/>
      <p:bldP spid="265" grpId="3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ouwspraak-pres-vb-02.png">
            <a:extLst>
              <a:ext uri="{FF2B5EF4-FFF2-40B4-BE49-F238E27FC236}">
                <a16:creationId xmlns:a16="http://schemas.microsoft.com/office/drawing/2014/main" id="{AAFE0496-3C95-F243-B6BD-F363A588E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8" y="3047"/>
            <a:ext cx="12186583" cy="6854953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Ondertitel 2"/>
          <p:cNvSpPr txBox="1"/>
          <p:nvPr/>
        </p:nvSpPr>
        <p:spPr>
          <a:xfrm>
            <a:off x="995832" y="1280110"/>
            <a:ext cx="8402151" cy="856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defTabSz="896111">
              <a:lnSpc>
                <a:spcPct val="90000"/>
              </a:lnSpc>
              <a:spcBef>
                <a:spcPts val="900"/>
              </a:spcBef>
              <a:defRPr sz="4300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Toolbox 2 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Actiegebaren</a:t>
            </a:r>
            <a:endParaRPr dirty="0">
              <a:latin typeface="New Hero Super" panose="02000500000000000000" pitchFamily="2" charset="0"/>
              <a:cs typeface="Arial Black" panose="020B0604020202020204" pitchFamily="34" charset="0"/>
            </a:endParaRPr>
          </a:p>
        </p:txBody>
      </p:sp>
      <p:sp>
        <p:nvSpPr>
          <p:cNvPr id="269" name="Ondertitel 2"/>
          <p:cNvSpPr txBox="1"/>
          <p:nvPr/>
        </p:nvSpPr>
        <p:spPr>
          <a:xfrm>
            <a:off x="995833" y="2695887"/>
            <a:ext cx="10544526" cy="3242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42899" indent="-342899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Gebruik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alleen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wanneer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dit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noodzakelijk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is</a:t>
            </a:r>
          </a:p>
          <a:p>
            <a:pPr marL="342899" indent="-342899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Oefen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regelmatig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voor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jezelf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br>
              <a:rPr dirty="0">
                <a:latin typeface="New Hero" panose="02000500000000000000" pitchFamily="2" charset="0"/>
                <a:cs typeface="Arial" panose="020B0604020202020204" pitchFamily="34" charset="0"/>
              </a:rPr>
            </a:b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(Ook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buiten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de bouw is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dit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toepasbaar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) </a:t>
            </a:r>
          </a:p>
          <a:p>
            <a:pPr marL="342899" indent="-342899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Houd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minimaal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4x per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jaar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Bouwspraak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Toolbox</a:t>
            </a:r>
          </a:p>
        </p:txBody>
      </p:sp>
      <p:pic>
        <p:nvPicPr>
          <p:cNvPr id="27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Ondertitel 2"/>
          <p:cNvSpPr txBox="1"/>
          <p:nvPr/>
        </p:nvSpPr>
        <p:spPr>
          <a:xfrm>
            <a:off x="995832" y="2054205"/>
            <a:ext cx="8402151" cy="851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 i="1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lvl1pPr>
          </a:lstStyle>
          <a:p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Tot slot: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1" build="p" bldLvl="5" animBg="1" advAuto="0"/>
      <p:bldP spid="269" grpId="2" build="p" bldLvl="5" animBg="1" advAuto="0"/>
      <p:bldP spid="271" grpId="3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Ondertitel 2"/>
          <p:cNvSpPr txBox="1"/>
          <p:nvPr/>
        </p:nvSpPr>
        <p:spPr>
          <a:xfrm>
            <a:off x="995832" y="1280110"/>
            <a:ext cx="8402151" cy="2071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defTabSz="850391">
              <a:lnSpc>
                <a:spcPct val="90000"/>
              </a:lnSpc>
              <a:spcBef>
                <a:spcPts val="900"/>
              </a:spcBef>
              <a:defRPr sz="2700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pPr>
              <a:lnSpc>
                <a:spcPct val="100000"/>
              </a:lnSpc>
            </a:pP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Welke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problemen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kunnen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optreden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wanneer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je direct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mondeling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een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andere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werknemer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moet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waarschuwen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</a:p>
        </p:txBody>
      </p:sp>
      <p:sp>
        <p:nvSpPr>
          <p:cNvPr id="212" name="Ondertitel 2"/>
          <p:cNvSpPr txBox="1"/>
          <p:nvPr/>
        </p:nvSpPr>
        <p:spPr>
          <a:xfrm>
            <a:off x="995832" y="3082937"/>
            <a:ext cx="10954429" cy="3181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mondelinge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communicatie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mogelijk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i.v.m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.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anderstalige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werknemers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mondelinge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communicatie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mogelijk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i.v.m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.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harde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geluiden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 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mondelinge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communicatie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mogelijk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i.v.m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.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afstand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1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1" build="p" bldLvl="5" animBg="1" advAuto="0"/>
      <p:bldP spid="212" grpId="2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Ondertitel 2"/>
          <p:cNvSpPr txBox="1"/>
          <p:nvPr/>
        </p:nvSpPr>
        <p:spPr>
          <a:xfrm>
            <a:off x="995833" y="3082937"/>
            <a:ext cx="10200334" cy="3139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Autofit/>
          </a:bodyPr>
          <a:lstStyle/>
          <a:p>
            <a:pPr defTabSz="704087">
              <a:lnSpc>
                <a:spcPct val="150000"/>
              </a:lnSpc>
              <a:spcBef>
                <a:spcPts val="700"/>
              </a:spcBef>
              <a:defRPr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Doel:</a:t>
            </a:r>
          </a:p>
          <a:p>
            <a:pPr marL="352042" indent="-352042" defTabSz="704087">
              <a:lnSpc>
                <a:spcPct val="150000"/>
              </a:lnSpc>
              <a:spcBef>
                <a:spcPts val="700"/>
              </a:spcBef>
              <a:buSzPct val="100000"/>
              <a:buAutoNum type="arabicPeriod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Met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behulp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werknemers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waarschuwen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gevaarlijke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situaties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042" indent="-352042" defTabSz="704087">
              <a:lnSpc>
                <a:spcPct val="150000"/>
              </a:lnSpc>
              <a:spcBef>
                <a:spcPts val="700"/>
              </a:spcBef>
              <a:buSzPct val="100000"/>
              <a:buAutoNum type="arabicPeriod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Met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behulp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werknemers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activeren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zij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zich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gevaarlijke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situatie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bevinden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042" indent="-352042" defTabSz="704087">
              <a:lnSpc>
                <a:spcPct val="150000"/>
              </a:lnSpc>
              <a:spcBef>
                <a:spcPts val="700"/>
              </a:spcBef>
              <a:buSzPct val="100000"/>
              <a:buAutoNum type="arabicPeriod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werknemers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behoeden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gezondheidsschade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Rectangle"/>
          <p:cNvSpPr/>
          <p:nvPr/>
        </p:nvSpPr>
        <p:spPr>
          <a:xfrm>
            <a:off x="982589" y="1340018"/>
            <a:ext cx="2358248" cy="508848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19" name="Ondertitel 2"/>
          <p:cNvSpPr txBox="1"/>
          <p:nvPr/>
        </p:nvSpPr>
        <p:spPr>
          <a:xfrm>
            <a:off x="995832" y="1343170"/>
            <a:ext cx="8402151" cy="2071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>
              <a:spcBef>
                <a:spcPts val="1000"/>
              </a:spcBef>
              <a:defRPr sz="3000" b="1">
                <a:solidFill>
                  <a:srgbClr val="F2EBDF"/>
                </a:solidFill>
                <a:latin typeface="Hero New Bold"/>
                <a:ea typeface="Hero New Bold"/>
                <a:cs typeface="Hero New Bold"/>
                <a:sym typeface="Hero New"/>
              </a:defRPr>
            </a:pPr>
            <a:r>
              <a:rPr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Oplossing</a:t>
            </a:r>
            <a:r>
              <a:rPr b="1" dirty="0">
                <a:latin typeface="Arial Black" panose="020B0604020202020204" pitchFamily="34" charset="0"/>
                <a:cs typeface="Arial Black" panose="020B0604020202020204" pitchFamily="34" charset="0"/>
              </a:rPr>
              <a:t>: </a:t>
            </a:r>
            <a:br>
              <a:rPr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b="1" dirty="0" err="1">
                <a:solidFill>
                  <a:srgbClr val="0B245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Een</a:t>
            </a:r>
            <a:r>
              <a:rPr b="1" dirty="0">
                <a:solidFill>
                  <a:srgbClr val="0B245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b="1" dirty="0" err="1">
                <a:solidFill>
                  <a:srgbClr val="0B245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gebarensysteem</a:t>
            </a:r>
            <a:r>
              <a:rPr b="1" dirty="0">
                <a:solidFill>
                  <a:srgbClr val="0B245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b="1" dirty="0" err="1">
                <a:solidFill>
                  <a:srgbClr val="0B245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genaamd</a:t>
            </a:r>
            <a:r>
              <a:rPr b="1" dirty="0">
                <a:solidFill>
                  <a:srgbClr val="0B245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b="1" dirty="0" err="1">
                <a:solidFill>
                  <a:srgbClr val="0B245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Bouwspraak</a:t>
            </a:r>
            <a:r>
              <a:rPr b="1" dirty="0">
                <a:solidFill>
                  <a:srgbClr val="0B245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2" build="p" bldLvl="5" animBg="1" advAuto="0"/>
      <p:bldP spid="219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Ondertitel 2"/>
          <p:cNvSpPr txBox="1"/>
          <p:nvPr/>
        </p:nvSpPr>
        <p:spPr>
          <a:xfrm>
            <a:off x="995833" y="2013462"/>
            <a:ext cx="10200334" cy="2071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pPr>
              <a:lnSpc>
                <a:spcPct val="100000"/>
              </a:lnSpc>
            </a:pPr>
            <a:r>
              <a:rPr b="0" dirty="0" err="1">
                <a:latin typeface="New Hero" panose="02000500000000000000" pitchFamily="2" charset="0"/>
                <a:cs typeface="Arial" panose="020B0604020202020204" pitchFamily="34" charset="0"/>
              </a:rPr>
              <a:t>Benoem</a:t>
            </a:r>
            <a:r>
              <a:rPr b="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New Hero" panose="02000500000000000000" pitchFamily="2" charset="0"/>
                <a:cs typeface="Arial" panose="020B0604020202020204" pitchFamily="34" charset="0"/>
              </a:rPr>
              <a:t>omstandigheden</a:t>
            </a:r>
            <a:r>
              <a:rPr b="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New Hero" panose="02000500000000000000" pitchFamily="2" charset="0"/>
                <a:cs typeface="Arial" panose="020B0604020202020204" pitchFamily="34" charset="0"/>
              </a:rPr>
              <a:t>waarbij</a:t>
            </a:r>
            <a:r>
              <a:rPr b="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New Hero" panose="02000500000000000000" pitchFamily="2" charset="0"/>
                <a:cs typeface="Arial" panose="020B0604020202020204" pitchFamily="34" charset="0"/>
              </a:rPr>
              <a:t>een</a:t>
            </a:r>
            <a:r>
              <a:rPr b="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New Hero" panose="02000500000000000000" pitchFamily="2" charset="0"/>
                <a:cs typeface="Arial" panose="020B0604020202020204" pitchFamily="34" charset="0"/>
              </a:rPr>
              <a:t>werknemer</a:t>
            </a:r>
            <a:r>
              <a:rPr b="0" dirty="0">
                <a:latin typeface="New Hero" panose="02000500000000000000" pitchFamily="2" charset="0"/>
                <a:cs typeface="Arial" panose="020B0604020202020204" pitchFamily="34" charset="0"/>
              </a:rPr>
              <a:t> op </a:t>
            </a:r>
            <a:r>
              <a:rPr b="0" dirty="0" err="1">
                <a:latin typeface="New Hero" panose="02000500000000000000" pitchFamily="2" charset="0"/>
                <a:cs typeface="Arial" panose="020B0604020202020204" pitchFamily="34" charset="0"/>
              </a:rPr>
              <a:t>korte</a:t>
            </a:r>
            <a:r>
              <a:rPr b="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New Hero" panose="02000500000000000000" pitchFamily="2" charset="0"/>
                <a:cs typeface="Arial" panose="020B0604020202020204" pitchFamily="34" charset="0"/>
              </a:rPr>
              <a:t>termijn</a:t>
            </a:r>
            <a:r>
              <a:rPr b="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b="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New Hero" panose="02000500000000000000" pitchFamily="2" charset="0"/>
                <a:cs typeface="Arial" panose="020B0604020202020204" pitchFamily="34" charset="0"/>
              </a:rPr>
              <a:t>langere</a:t>
            </a:r>
            <a:r>
              <a:rPr b="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New Hero" panose="02000500000000000000" pitchFamily="2" charset="0"/>
                <a:cs typeface="Arial" panose="020B0604020202020204" pitchFamily="34" charset="0"/>
              </a:rPr>
              <a:t>duur</a:t>
            </a:r>
            <a:r>
              <a:rPr b="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New Hero" panose="02000500000000000000" pitchFamily="2" charset="0"/>
                <a:cs typeface="Arial" panose="020B0604020202020204" pitchFamily="34" charset="0"/>
              </a:rPr>
              <a:t>gezondheidsschade</a:t>
            </a:r>
            <a:r>
              <a:rPr b="0" dirty="0">
                <a:latin typeface="New Hero" panose="02000500000000000000" pitchFamily="2" charset="0"/>
                <a:cs typeface="Arial" panose="020B0604020202020204" pitchFamily="34" charset="0"/>
              </a:rPr>
              <a:t> op </a:t>
            </a:r>
            <a:r>
              <a:rPr b="0" dirty="0" err="1">
                <a:latin typeface="New Hero" panose="02000500000000000000" pitchFamily="2" charset="0"/>
                <a:cs typeface="Arial" panose="020B0604020202020204" pitchFamily="34" charset="0"/>
              </a:rPr>
              <a:t>kan</a:t>
            </a:r>
            <a:r>
              <a:rPr b="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New Hero" panose="02000500000000000000" pitchFamily="2" charset="0"/>
                <a:cs typeface="Arial" panose="020B0604020202020204" pitchFamily="34" charset="0"/>
              </a:rPr>
              <a:t>lopen</a:t>
            </a:r>
            <a:endParaRPr b="0" dirty="0">
              <a:latin typeface="New Hero" panose="02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2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Rectangle"/>
          <p:cNvSpPr/>
          <p:nvPr/>
        </p:nvSpPr>
        <p:spPr>
          <a:xfrm>
            <a:off x="982586" y="1340018"/>
            <a:ext cx="6280061" cy="508848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25" name="Ondertitel 2"/>
          <p:cNvSpPr txBox="1"/>
          <p:nvPr/>
        </p:nvSpPr>
        <p:spPr>
          <a:xfrm>
            <a:off x="995832" y="1341799"/>
            <a:ext cx="8402151" cy="629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3000" b="1">
                <a:solidFill>
                  <a:srgbClr val="F2EBDF"/>
                </a:solidFill>
                <a:latin typeface="Hero New Bold"/>
                <a:ea typeface="Hero New Bold"/>
                <a:cs typeface="Hero New Bold"/>
                <a:sym typeface="Hero New"/>
              </a:defRPr>
            </a:pPr>
            <a:r>
              <a:rPr b="1" dirty="0" err="1">
                <a:latin typeface="New Hero Super" panose="02000500000000000000" pitchFamily="2" charset="0"/>
                <a:cs typeface="Arial Black" panose="020B0604020202020204" pitchFamily="34" charset="0"/>
              </a:rPr>
              <a:t>Benoem</a:t>
            </a:r>
            <a:r>
              <a:rPr b="1" dirty="0"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  <a:r>
              <a:rPr b="1" dirty="0" err="1">
                <a:latin typeface="New Hero Super" panose="02000500000000000000" pitchFamily="2" charset="0"/>
                <a:cs typeface="Arial Black" panose="020B0604020202020204" pitchFamily="34" charset="0"/>
              </a:rPr>
              <a:t>gevaarlijke</a:t>
            </a:r>
            <a:r>
              <a:rPr b="1" dirty="0"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  <a:r>
              <a:rPr b="1" dirty="0" err="1">
                <a:latin typeface="New Hero Super" panose="02000500000000000000" pitchFamily="2" charset="0"/>
                <a:cs typeface="Arial Black" panose="020B0604020202020204" pitchFamily="34" charset="0"/>
              </a:rPr>
              <a:t>situaties</a:t>
            </a:r>
            <a:r>
              <a:rPr b="1" dirty="0"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</a:p>
        </p:txBody>
      </p:sp>
      <p:pic>
        <p:nvPicPr>
          <p:cNvPr id="226" name="Afbeelding 16" descr="Afbeelding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869" y="3332450"/>
            <a:ext cx="2167708" cy="21677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Afbeelding 18" descr="Afbeelding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519" y="3328101"/>
            <a:ext cx="3630832" cy="2176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Afbeelding 12" descr="Afbeelding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5694" y="3332450"/>
            <a:ext cx="2167707" cy="21677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2" build="p" bldLvl="5" animBg="1" advAuto="0"/>
      <p:bldP spid="225" grpId="1" build="p" bldLvl="5" animBg="1" advAuto="0"/>
      <p:bldP spid="227" grpId="3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Ondertitel 2"/>
          <p:cNvSpPr txBox="1"/>
          <p:nvPr/>
        </p:nvSpPr>
        <p:spPr>
          <a:xfrm>
            <a:off x="995833" y="2066937"/>
            <a:ext cx="10200334" cy="3447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12038" indent="-312038" defTabSz="832102">
              <a:lnSpc>
                <a:spcPct val="150000"/>
              </a:lnSpc>
              <a:spcBef>
                <a:spcPts val="900"/>
              </a:spcBef>
              <a:buSzPct val="100000"/>
              <a:buFont typeface="Arial"/>
              <a:buChar char="•"/>
              <a:defRPr sz="21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Er is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Seingever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(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maakt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)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Ontvanger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(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ziet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)</a:t>
            </a:r>
          </a:p>
          <a:p>
            <a:pPr marL="312038" indent="-312038" defTabSz="832102">
              <a:lnSpc>
                <a:spcPct val="150000"/>
              </a:lnSpc>
              <a:spcBef>
                <a:spcPts val="900"/>
              </a:spcBef>
              <a:buSzPct val="100000"/>
              <a:buFont typeface="Arial"/>
              <a:buChar char="•"/>
              <a:defRPr sz="21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Neem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juiste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lichaamshouding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aan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(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Zie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Bouwspraak.nl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)</a:t>
            </a:r>
          </a:p>
          <a:p>
            <a:pPr marL="312038" indent="-312038" defTabSz="832102">
              <a:lnSpc>
                <a:spcPct val="150000"/>
              </a:lnSpc>
              <a:spcBef>
                <a:spcPts val="900"/>
              </a:spcBef>
              <a:buSzPct val="100000"/>
              <a:buFont typeface="Arial"/>
              <a:buChar char="•"/>
              <a:defRPr sz="21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Maak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rustig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duidelijk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312038" indent="-312038" defTabSz="832102">
              <a:lnSpc>
                <a:spcPct val="150000"/>
              </a:lnSpc>
              <a:spcBef>
                <a:spcPts val="900"/>
              </a:spcBef>
              <a:buSzPct val="100000"/>
              <a:buFont typeface="Arial"/>
              <a:buChar char="•"/>
              <a:defRPr sz="21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Herhaal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3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Rectangle"/>
          <p:cNvSpPr/>
          <p:nvPr/>
        </p:nvSpPr>
        <p:spPr>
          <a:xfrm>
            <a:off x="982589" y="1340018"/>
            <a:ext cx="2358248" cy="508848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21F5708E-F1BF-104D-8967-916740DEF7E9}"/>
              </a:ext>
            </a:extLst>
          </p:cNvPr>
          <p:cNvSpPr txBox="1"/>
          <p:nvPr/>
        </p:nvSpPr>
        <p:spPr>
          <a:xfrm>
            <a:off x="995833" y="1343168"/>
            <a:ext cx="2765695" cy="764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000" b="1">
                <a:solidFill>
                  <a:srgbClr val="F2EBDF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Algemeen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: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2" build="p" bldLvl="5" animBg="1" advAuto="0"/>
      <p:bldP spid="7" grpId="0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Ondertitel 2"/>
          <p:cNvSpPr txBox="1"/>
          <p:nvPr/>
        </p:nvSpPr>
        <p:spPr>
          <a:xfrm>
            <a:off x="995831" y="2066937"/>
            <a:ext cx="5909465" cy="3959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seingever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start met het </a:t>
            </a:r>
            <a:br>
              <a:rPr dirty="0">
                <a:latin typeface="New Hero" panose="02000500000000000000" pitchFamily="2" charset="0"/>
                <a:cs typeface="Arial" panose="020B0604020202020204" pitchFamily="34" charset="0"/>
              </a:rPr>
            </a:b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attentiegebaar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New Hero" panose="02000500000000000000" pitchFamily="2" charset="0"/>
                <a:cs typeface="Arial" panose="020B0604020202020204" pitchFamily="34" charset="0"/>
              </a:rPr>
              <a:t>(</a:t>
            </a:r>
            <a:r>
              <a:rPr sz="2000" dirty="0" err="1">
                <a:latin typeface="New Hero" panose="02000500000000000000" pitchFamily="2" charset="0"/>
                <a:cs typeface="Arial" panose="020B0604020202020204" pitchFamily="34" charset="0"/>
              </a:rPr>
              <a:t>Niet</a:t>
            </a:r>
            <a:r>
              <a:rPr sz="20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New Hero" panose="02000500000000000000" pitchFamily="2" charset="0"/>
                <a:cs typeface="Arial" panose="020B0604020202020204" pitchFamily="34" charset="0"/>
              </a:rPr>
              <a:t>noodzakelijk</a:t>
            </a:r>
            <a:r>
              <a:rPr sz="20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br>
              <a:rPr lang="nl-NL" sz="2000" dirty="0">
                <a:latin typeface="New Hero" panose="02000500000000000000" pitchFamily="2" charset="0"/>
                <a:cs typeface="Arial" panose="020B0604020202020204" pitchFamily="34" charset="0"/>
              </a:rPr>
            </a:br>
            <a:r>
              <a:rPr sz="2000" dirty="0" err="1">
                <a:latin typeface="New Hero" panose="02000500000000000000" pitchFamily="2" charset="0"/>
                <a:cs typeface="Arial" panose="020B0604020202020204" pitchFamily="34" charset="0"/>
              </a:rPr>
              <a:t>bij</a:t>
            </a:r>
            <a:r>
              <a:rPr sz="2000" dirty="0">
                <a:latin typeface="New Hero" panose="02000500000000000000" pitchFamily="2" charset="0"/>
                <a:cs typeface="Arial" panose="020B0604020202020204" pitchFamily="34" charset="0"/>
              </a:rPr>
              <a:t> de PBM </a:t>
            </a:r>
            <a:r>
              <a:rPr sz="2000"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sz="2000" dirty="0">
                <a:latin typeface="New Hero" panose="02000500000000000000" pitchFamily="2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Na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visueel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contact met de </a:t>
            </a:r>
            <a:br>
              <a:rPr dirty="0">
                <a:latin typeface="New Hero" panose="02000500000000000000" pitchFamily="2" charset="0"/>
                <a:cs typeface="Arial" panose="020B0604020202020204" pitchFamily="34" charset="0"/>
              </a:rPr>
            </a:b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ontvanger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worden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pas het </a:t>
            </a:r>
            <a:br>
              <a:rPr dirty="0">
                <a:latin typeface="New Hero" panose="02000500000000000000" pitchFamily="2" charset="0"/>
                <a:cs typeface="Arial" panose="020B0604020202020204" pitchFamily="34" charset="0"/>
              </a:rPr>
            </a:b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volgende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gebaar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of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br>
              <a:rPr dirty="0">
                <a:latin typeface="New Hero" panose="02000500000000000000" pitchFamily="2" charset="0"/>
                <a:cs typeface="Arial" panose="020B0604020202020204" pitchFamily="34" charset="0"/>
              </a:rPr>
            </a:b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gemaakt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3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Rectangle"/>
          <p:cNvSpPr/>
          <p:nvPr/>
        </p:nvSpPr>
        <p:spPr>
          <a:xfrm>
            <a:off x="982589" y="1340018"/>
            <a:ext cx="2358248" cy="508848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41" name="Shape"/>
          <p:cNvSpPr/>
          <p:nvPr/>
        </p:nvSpPr>
        <p:spPr>
          <a:xfrm>
            <a:off x="6456781" y="1864779"/>
            <a:ext cx="4716000" cy="3638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79"/>
                </a:moveTo>
                <a:lnTo>
                  <a:pt x="21600" y="0"/>
                </a:lnTo>
                <a:lnTo>
                  <a:pt x="21524" y="21572"/>
                </a:lnTo>
                <a:lnTo>
                  <a:pt x="122" y="21600"/>
                </a:lnTo>
                <a:lnTo>
                  <a:pt x="0" y="479"/>
                </a:lnTo>
                <a:close/>
              </a:path>
            </a:pathLst>
          </a:cu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242" name="Afbeelding 12" descr="Afbeelding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522" y="2042055"/>
            <a:ext cx="4462514" cy="334688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Ondertitel 2">
            <a:extLst>
              <a:ext uri="{FF2B5EF4-FFF2-40B4-BE49-F238E27FC236}">
                <a16:creationId xmlns:a16="http://schemas.microsoft.com/office/drawing/2014/main" id="{70C05169-119F-8D43-B550-B8B98D792352}"/>
              </a:ext>
            </a:extLst>
          </p:cNvPr>
          <p:cNvSpPr txBox="1"/>
          <p:nvPr/>
        </p:nvSpPr>
        <p:spPr>
          <a:xfrm>
            <a:off x="995833" y="1343168"/>
            <a:ext cx="2765695" cy="764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000" b="1">
                <a:solidFill>
                  <a:srgbClr val="F2EBDF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Algemeen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: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2" build="p" bldLvl="5" animBg="1" advAuto="0"/>
      <p:bldP spid="242" grpId="3" animBg="1" advAuto="0"/>
      <p:bldP spid="9" grpId="0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Ondertitel 2"/>
          <p:cNvSpPr txBox="1"/>
          <p:nvPr/>
        </p:nvSpPr>
        <p:spPr>
          <a:xfrm>
            <a:off x="995833" y="2066937"/>
            <a:ext cx="10386870" cy="3692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285750" indent="-285750" defTabSz="722376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Alle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werknemers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stoppen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hun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werkzaamheden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wanneer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het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attentiegebaar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br>
              <a:rPr dirty="0">
                <a:latin typeface="New Hero" panose="02000500000000000000" pitchFamily="2" charset="0"/>
                <a:cs typeface="Arial" panose="020B0604020202020204" pitchFamily="34" charset="0"/>
              </a:rPr>
            </a:b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wordt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gegeven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285750" indent="-285750" defTabSz="722376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Seingevers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van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ander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gebaarsystemen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zoals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hef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-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hijsgebaren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gidsen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geven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het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gebaar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“stop”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aan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hun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ontvangers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285750" indent="-285750" defTabSz="722376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Ontvangers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van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andere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gebaarsystemen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wachten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instructies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af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van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hun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seingevers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4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Rectangle"/>
          <p:cNvSpPr/>
          <p:nvPr/>
        </p:nvSpPr>
        <p:spPr>
          <a:xfrm>
            <a:off x="982589" y="1340018"/>
            <a:ext cx="2358248" cy="508848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E5911332-F7B9-7146-9AF5-79559C672754}"/>
              </a:ext>
            </a:extLst>
          </p:cNvPr>
          <p:cNvSpPr txBox="1"/>
          <p:nvPr/>
        </p:nvSpPr>
        <p:spPr>
          <a:xfrm>
            <a:off x="995833" y="1343168"/>
            <a:ext cx="2765695" cy="764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000" b="1">
                <a:solidFill>
                  <a:srgbClr val="F2EBDF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Algemeen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: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2" build="p" bldLvl="5" animBg="1" advAuto="0"/>
      <p:bldP spid="7" grpId="0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Ondertitel 2"/>
          <p:cNvSpPr txBox="1"/>
          <p:nvPr/>
        </p:nvSpPr>
        <p:spPr>
          <a:xfrm>
            <a:off x="995832" y="1280110"/>
            <a:ext cx="8402151" cy="856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defTabSz="896111">
              <a:lnSpc>
                <a:spcPct val="90000"/>
              </a:lnSpc>
              <a:spcBef>
                <a:spcPts val="900"/>
              </a:spcBef>
              <a:defRPr sz="4300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Bouwspraak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Toolboxen</a:t>
            </a:r>
            <a:endParaRPr dirty="0">
              <a:latin typeface="New Hero Super" panose="02000500000000000000" pitchFamily="2" charset="0"/>
              <a:cs typeface="Arial Black" panose="020B0604020202020204" pitchFamily="34" charset="0"/>
            </a:endParaRPr>
          </a:p>
        </p:txBody>
      </p:sp>
      <p:sp>
        <p:nvSpPr>
          <p:cNvPr id="252" name="Ondertitel 2"/>
          <p:cNvSpPr txBox="1"/>
          <p:nvPr/>
        </p:nvSpPr>
        <p:spPr>
          <a:xfrm>
            <a:off x="995833" y="2145875"/>
            <a:ext cx="10200334" cy="3981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270890" indent="-270890" defTabSz="722376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Toolbox is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vrij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eenvoudig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te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geven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aan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de hand van de website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New Hero" panose="02000500000000000000" pitchFamily="2" charset="0"/>
                <a:ea typeface="Hero New SemiBold"/>
                <a:cs typeface="Arial" panose="020B0604020202020204" pitchFamily="34" charset="0"/>
                <a:sym typeface="Hero New SemiBold"/>
                <a:hlinkClick r:id="rId2"/>
              </a:rPr>
              <a:t>www.bouwspraak.nl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. De website is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afgestemd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op smartphone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gebruik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,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omdat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buitenlandse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werknemers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vaak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alleen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maar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smartphone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hebben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computer. De website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laat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duidelijk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in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filmpjes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zien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.</a:t>
            </a:r>
          </a:p>
          <a:p>
            <a:pPr marL="270890" indent="-270890" defTabSz="722376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De Toolbox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wordt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moeilijker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zonder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gebruik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van de website. Je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zult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als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uitvoerder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van de Toolbox dan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zelf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alle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voor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moeten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doen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uitleg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moeten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geven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5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1" build="p" bldLvl="5" animBg="1" advAuto="0"/>
      <p:bldP spid="252" grpId="2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Ondertitel 2"/>
          <p:cNvSpPr txBox="1"/>
          <p:nvPr/>
        </p:nvSpPr>
        <p:spPr>
          <a:xfrm>
            <a:off x="995832" y="1280110"/>
            <a:ext cx="8402151" cy="856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defTabSz="896111">
              <a:lnSpc>
                <a:spcPct val="90000"/>
              </a:lnSpc>
              <a:spcBef>
                <a:spcPts val="900"/>
              </a:spcBef>
              <a:defRPr sz="4300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Toolbox 2 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Actiegebaren</a:t>
            </a:r>
            <a:endParaRPr dirty="0">
              <a:latin typeface="New Hero Super" panose="02000500000000000000" pitchFamily="2" charset="0"/>
              <a:cs typeface="Arial Black" panose="020B0604020202020204" pitchFamily="34" charset="0"/>
            </a:endParaRPr>
          </a:p>
        </p:txBody>
      </p:sp>
      <p:sp>
        <p:nvSpPr>
          <p:cNvPr id="257" name="Ondertitel 2"/>
          <p:cNvSpPr txBox="1"/>
          <p:nvPr/>
        </p:nvSpPr>
        <p:spPr>
          <a:xfrm>
            <a:off x="995833" y="2695887"/>
            <a:ext cx="10200334" cy="3200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285750" indent="-285750" defTabSz="704087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Verdeel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werknemers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in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kleine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groepjes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285750" indent="-285750" defTabSz="704087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Bekijk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per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groepje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de website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New Hero" panose="02000500000000000000" pitchFamily="2" charset="0"/>
                <a:ea typeface="Hero New SemiBold"/>
                <a:cs typeface="Arial" panose="020B0604020202020204" pitchFamily="34" charset="0"/>
                <a:sym typeface="Hero New SemiBold"/>
                <a:hlinkClick r:id="rId2"/>
              </a:rPr>
              <a:t>www.bouwspraak.nl</a:t>
            </a:r>
            <a:r>
              <a:rPr dirty="0">
                <a:latin typeface="New Hero" panose="02000500000000000000" pitchFamily="2" charset="0"/>
                <a:ea typeface="Hero New SemiBold"/>
                <a:cs typeface="Arial" panose="020B0604020202020204" pitchFamily="34" charset="0"/>
                <a:sym typeface="Hero New SemiBold"/>
              </a:rPr>
              <a:t> 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(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alleen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actiegebaren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)</a:t>
            </a:r>
          </a:p>
          <a:p>
            <a:pPr marL="285750" indent="-285750" defTabSz="704087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Laat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werknemers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10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minuten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alleen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waarschuwingsgebaren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bekijken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oefenen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285750" indent="-285750" defTabSz="704087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B245C"/>
                </a:solidFill>
                <a:latin typeface="Hero New SemiBold"/>
                <a:ea typeface="Hero New SemiBold"/>
                <a:cs typeface="Hero New SemiBold"/>
                <a:sym typeface="Hero New SemiBold"/>
              </a:defRPr>
            </a:pP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Ter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controle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: </a:t>
            </a:r>
          </a:p>
          <a:p>
            <a:pPr marL="637795" lvl="1" indent="-285750" defTabSz="704087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Doe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voor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vraag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wat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betekenen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637795" lvl="1" indent="-285750" defTabSz="704087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Benoem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laat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deze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voordoen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5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Ondertitel 2"/>
          <p:cNvSpPr txBox="1"/>
          <p:nvPr/>
        </p:nvSpPr>
        <p:spPr>
          <a:xfrm>
            <a:off x="995832" y="2054205"/>
            <a:ext cx="8402151" cy="851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 i="1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lvl1pPr>
          </a:lstStyle>
          <a:p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Uitvoering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met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gebruik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van de website: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1" build="p" bldLvl="5" animBg="1" advAuto="0"/>
      <p:bldP spid="257" grpId="2" build="p" bldLvl="5" animBg="1" advAuto="0"/>
      <p:bldP spid="259" grpId="3" build="p" bldLvl="5" animBg="1" advAuto="0"/>
    </p:bld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462</Words>
  <Application>Microsoft Macintosh PowerPoint</Application>
  <PresentationFormat>Breedbeeld</PresentationFormat>
  <Paragraphs>48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New Hero</vt:lpstr>
      <vt:lpstr>New Hero ExtraBold</vt:lpstr>
      <vt:lpstr>New Hero Super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Mathieu Hermans</cp:lastModifiedBy>
  <cp:revision>3</cp:revision>
  <dcterms:modified xsi:type="dcterms:W3CDTF">2024-07-02T09:38:27Z</dcterms:modified>
</cp:coreProperties>
</file>